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nton" charset="1" panose="00000500000000000000"/>
      <p:regular r:id="rId22"/>
    </p:embeddedFont>
    <p:embeddedFont>
      <p:font typeface="Glacial Indifference" charset="1" panose="00000000000000000000"/>
      <p:regular r:id="rId23"/>
    </p:embeddedFont>
    <p:embeddedFont>
      <p:font typeface="Open Sans" charset="1" panose="00000000000000000000"/>
      <p:regular r:id="rId24"/>
    </p:embeddedFont>
    <p:embeddedFont>
      <p:font typeface="Biski" charset="1" panose="00000000000000000000"/>
      <p:regular r:id="rId25"/>
    </p:embeddedFont>
    <p:embeddedFont>
      <p:font typeface="Canva Sans Bold" charset="1" panose="020B0803030501040103"/>
      <p:regular r:id="rId26"/>
    </p:embeddedFont>
    <p:embeddedFont>
      <p:font typeface="Raleway Bold" charset="1" panose="00000000000000000000"/>
      <p:regular r:id="rId27"/>
    </p:embeddedFont>
    <p:embeddedFont>
      <p:font typeface="Raleway" charset="1" panose="00000000000000000000"/>
      <p:regular r:id="rId28"/>
    </p:embeddedFont>
    <p:embeddedFont>
      <p:font typeface="Alatsi" charset="1" panose="00000500000000000000"/>
      <p:regular r:id="rId29"/>
    </p:embeddedFont>
    <p:embeddedFont>
      <p:font typeface="Arimo" charset="1" panose="020B06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27.jpeg" Type="http://schemas.openxmlformats.org/officeDocument/2006/relationships/image"/><Relationship Id="rId6"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42529" y="1061307"/>
            <a:ext cx="9782585" cy="8229600"/>
          </a:xfrm>
          <a:custGeom>
            <a:avLst/>
            <a:gdLst/>
            <a:ahLst/>
            <a:cxnLst/>
            <a:rect r="r" b="b" t="t" l="l"/>
            <a:pathLst>
              <a:path h="8229600" w="9782585">
                <a:moveTo>
                  <a:pt x="0" y="0"/>
                </a:moveTo>
                <a:lnTo>
                  <a:pt x="9782585" y="0"/>
                </a:lnTo>
                <a:lnTo>
                  <a:pt x="978258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681207" y="3034060"/>
            <a:ext cx="10505229" cy="2557977"/>
          </a:xfrm>
          <a:prstGeom prst="rect">
            <a:avLst/>
          </a:prstGeom>
        </p:spPr>
        <p:txBody>
          <a:bodyPr anchor="t" rtlCol="false" tIns="0" lIns="0" bIns="0" rIns="0">
            <a:spAutoFit/>
          </a:bodyPr>
          <a:lstStyle/>
          <a:p>
            <a:pPr algn="ctr">
              <a:lnSpc>
                <a:spcPts val="10209"/>
              </a:lnSpc>
              <a:spcBef>
                <a:spcPct val="0"/>
              </a:spcBef>
            </a:pPr>
            <a:r>
              <a:rPr lang="en-US" sz="7292">
                <a:solidFill>
                  <a:srgbClr val="FFFFFF"/>
                </a:solidFill>
                <a:latin typeface="Anton"/>
                <a:ea typeface="Anton"/>
                <a:cs typeface="Anton"/>
                <a:sym typeface="Anton"/>
              </a:rPr>
              <a:t>PLANT DISEASE CLASSIFICATION USING CNN</a:t>
            </a:r>
          </a:p>
        </p:txBody>
      </p:sp>
      <p:sp>
        <p:nvSpPr>
          <p:cNvPr name="TextBox 5" id="5"/>
          <p:cNvSpPr txBox="true"/>
          <p:nvPr/>
        </p:nvSpPr>
        <p:spPr>
          <a:xfrm rot="0">
            <a:off x="5791829" y="6096862"/>
            <a:ext cx="6283986" cy="1642719"/>
          </a:xfrm>
          <a:prstGeom prst="rect">
            <a:avLst/>
          </a:prstGeom>
        </p:spPr>
        <p:txBody>
          <a:bodyPr anchor="t" rtlCol="false" tIns="0" lIns="0" bIns="0" rIns="0">
            <a:spAutoFit/>
          </a:bodyPr>
          <a:lstStyle/>
          <a:p>
            <a:pPr algn="ctr">
              <a:lnSpc>
                <a:spcPts val="4211"/>
              </a:lnSpc>
              <a:spcBef>
                <a:spcPct val="0"/>
              </a:spcBef>
            </a:pPr>
            <a:r>
              <a:rPr lang="en-US" sz="3008" spc="1621">
                <a:solidFill>
                  <a:srgbClr val="FFFFFF"/>
                </a:solidFill>
                <a:latin typeface="Glacial Indifference"/>
                <a:ea typeface="Glacial Indifference"/>
                <a:cs typeface="Glacial Indifference"/>
                <a:sym typeface="Glacial Indifference"/>
              </a:rPr>
              <a:t>DEEP LEARNING PROJECT DOCUMENTATION</a:t>
            </a:r>
          </a:p>
          <a:p>
            <a:pPr algn="ctr">
              <a:lnSpc>
                <a:spcPts val="86"/>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5388">
            <a:off x="4187227" y="5365567"/>
            <a:ext cx="4032087" cy="3629631"/>
          </a:xfrm>
          <a:custGeom>
            <a:avLst/>
            <a:gdLst/>
            <a:ahLst/>
            <a:cxnLst/>
            <a:rect r="r" b="b" t="t" l="l"/>
            <a:pathLst>
              <a:path h="3629631" w="4032087">
                <a:moveTo>
                  <a:pt x="0" y="0"/>
                </a:moveTo>
                <a:lnTo>
                  <a:pt x="4032087" y="0"/>
                </a:lnTo>
                <a:lnTo>
                  <a:pt x="4032087" y="3629631"/>
                </a:lnTo>
                <a:lnTo>
                  <a:pt x="0" y="3629631"/>
                </a:lnTo>
                <a:lnTo>
                  <a:pt x="0" y="0"/>
                </a:lnTo>
                <a:close/>
              </a:path>
            </a:pathLst>
          </a:custGeom>
          <a:blipFill>
            <a:blip r:embed="rId4"/>
            <a:stretch>
              <a:fillRect l="0" t="0" r="0" b="0"/>
            </a:stretch>
          </a:blipFill>
        </p:spPr>
      </p:sp>
      <p:sp>
        <p:nvSpPr>
          <p:cNvPr name="Freeform 4" id="4"/>
          <p:cNvSpPr/>
          <p:nvPr/>
        </p:nvSpPr>
        <p:spPr>
          <a:xfrm flipH="false" flipV="false" rot="0">
            <a:off x="1028700" y="2586770"/>
            <a:ext cx="7218264" cy="5779329"/>
          </a:xfrm>
          <a:custGeom>
            <a:avLst/>
            <a:gdLst/>
            <a:ahLst/>
            <a:cxnLst/>
            <a:rect r="r" b="b" t="t" l="l"/>
            <a:pathLst>
              <a:path h="5779329" w="7218264">
                <a:moveTo>
                  <a:pt x="0" y="0"/>
                </a:moveTo>
                <a:lnTo>
                  <a:pt x="7218264" y="0"/>
                </a:lnTo>
                <a:lnTo>
                  <a:pt x="7218264" y="5779329"/>
                </a:lnTo>
                <a:lnTo>
                  <a:pt x="0" y="5779329"/>
                </a:lnTo>
                <a:lnTo>
                  <a:pt x="0" y="0"/>
                </a:lnTo>
                <a:close/>
              </a:path>
            </a:pathLst>
          </a:custGeom>
          <a:blipFill>
            <a:blip r:embed="rId5"/>
            <a:stretch>
              <a:fillRect l="0" t="0" r="0" b="0"/>
            </a:stretch>
          </a:blipFill>
        </p:spPr>
      </p:sp>
      <p:grpSp>
        <p:nvGrpSpPr>
          <p:cNvPr name="Group 5" id="5"/>
          <p:cNvGrpSpPr/>
          <p:nvPr/>
        </p:nvGrpSpPr>
        <p:grpSpPr>
          <a:xfrm rot="0">
            <a:off x="8946482" y="3647818"/>
            <a:ext cx="10235719" cy="1073380"/>
            <a:chOff x="0" y="0"/>
            <a:chExt cx="2695827" cy="282701"/>
          </a:xfrm>
        </p:grpSpPr>
        <p:sp>
          <p:nvSpPr>
            <p:cNvPr name="Freeform 6" id="6"/>
            <p:cNvSpPr/>
            <p:nvPr/>
          </p:nvSpPr>
          <p:spPr>
            <a:xfrm flipH="false" flipV="false" rot="0">
              <a:off x="0" y="0"/>
              <a:ext cx="2695827" cy="282701"/>
            </a:xfrm>
            <a:custGeom>
              <a:avLst/>
              <a:gdLst/>
              <a:ahLst/>
              <a:cxnLst/>
              <a:rect r="r" b="b" t="t" l="l"/>
              <a:pathLst>
                <a:path h="282701" w="2695827">
                  <a:moveTo>
                    <a:pt x="0" y="0"/>
                  </a:moveTo>
                  <a:lnTo>
                    <a:pt x="2695827" y="0"/>
                  </a:lnTo>
                  <a:lnTo>
                    <a:pt x="2695827" y="282701"/>
                  </a:lnTo>
                  <a:lnTo>
                    <a:pt x="0" y="282701"/>
                  </a:lnTo>
                  <a:close/>
                </a:path>
              </a:pathLst>
            </a:custGeom>
            <a:gradFill rotWithShape="true">
              <a:gsLst>
                <a:gs pos="0">
                  <a:srgbClr val="365E93">
                    <a:alpha val="56000"/>
                  </a:srgbClr>
                </a:gs>
                <a:gs pos="100000">
                  <a:srgbClr val="AF2BA5">
                    <a:alpha val="56000"/>
                  </a:srgbClr>
                </a:gs>
              </a:gsLst>
              <a:lin ang="0"/>
            </a:gradFill>
          </p:spPr>
        </p:sp>
        <p:sp>
          <p:nvSpPr>
            <p:cNvPr name="TextBox 7" id="7"/>
            <p:cNvSpPr txBox="true"/>
            <p:nvPr/>
          </p:nvSpPr>
          <p:spPr>
            <a:xfrm>
              <a:off x="0" y="-38100"/>
              <a:ext cx="2695827" cy="32080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00050" y="418699"/>
            <a:ext cx="11798035" cy="1348532"/>
          </a:xfrm>
          <a:custGeom>
            <a:avLst/>
            <a:gdLst/>
            <a:ahLst/>
            <a:cxnLst/>
            <a:rect r="r" b="b" t="t" l="l"/>
            <a:pathLst>
              <a:path h="1348532" w="11798035">
                <a:moveTo>
                  <a:pt x="0" y="0"/>
                </a:moveTo>
                <a:lnTo>
                  <a:pt x="11798035" y="0"/>
                </a:lnTo>
                <a:lnTo>
                  <a:pt x="11798035" y="1348533"/>
                </a:lnTo>
                <a:lnTo>
                  <a:pt x="0" y="1348533"/>
                </a:lnTo>
                <a:lnTo>
                  <a:pt x="0" y="0"/>
                </a:lnTo>
                <a:close/>
              </a:path>
            </a:pathLst>
          </a:custGeom>
          <a:blipFill>
            <a:blip r:embed="rId6"/>
            <a:stretch>
              <a:fillRect l="0" t="0" r="0" b="-27951"/>
            </a:stretch>
          </a:blipFill>
        </p:spPr>
      </p:sp>
      <p:sp>
        <p:nvSpPr>
          <p:cNvPr name="TextBox 9" id="9"/>
          <p:cNvSpPr txBox="true"/>
          <p:nvPr/>
        </p:nvSpPr>
        <p:spPr>
          <a:xfrm rot="0">
            <a:off x="9144000" y="2583388"/>
            <a:ext cx="6108171" cy="2214584"/>
          </a:xfrm>
          <a:prstGeom prst="rect">
            <a:avLst/>
          </a:prstGeom>
        </p:spPr>
        <p:txBody>
          <a:bodyPr anchor="t" rtlCol="false" tIns="0" lIns="0" bIns="0" rIns="0">
            <a:spAutoFit/>
          </a:bodyPr>
          <a:lstStyle/>
          <a:p>
            <a:pPr algn="l">
              <a:lnSpc>
                <a:spcPts val="8688"/>
              </a:lnSpc>
            </a:pPr>
            <a:r>
              <a:rPr lang="en-US" sz="7971">
                <a:solidFill>
                  <a:srgbClr val="FFFFFF"/>
                </a:solidFill>
                <a:latin typeface="Anton"/>
                <a:ea typeface="Anton"/>
                <a:cs typeface="Anton"/>
                <a:sym typeface="Anton"/>
              </a:rPr>
              <a:t>MODEL COMPILATION</a:t>
            </a:r>
          </a:p>
        </p:txBody>
      </p:sp>
      <p:sp>
        <p:nvSpPr>
          <p:cNvPr name="TextBox 10" id="10"/>
          <p:cNvSpPr txBox="true"/>
          <p:nvPr/>
        </p:nvSpPr>
        <p:spPr>
          <a:xfrm rot="0">
            <a:off x="9144000" y="5086350"/>
            <a:ext cx="8115300" cy="4769248"/>
          </a:xfrm>
          <a:prstGeom prst="rect">
            <a:avLst/>
          </a:prstGeom>
        </p:spPr>
        <p:txBody>
          <a:bodyPr anchor="t" rtlCol="false" tIns="0" lIns="0" bIns="0" rIns="0">
            <a:spAutoFit/>
          </a:bodyPr>
          <a:lstStyle/>
          <a:p>
            <a:pPr algn="l">
              <a:lnSpc>
                <a:spcPts val="3480"/>
              </a:lnSpc>
            </a:pPr>
            <a:r>
              <a:rPr lang="en-US" sz="2485">
                <a:solidFill>
                  <a:srgbClr val="FFFFFF"/>
                </a:solidFill>
                <a:latin typeface="Raleway"/>
                <a:ea typeface="Raleway"/>
                <a:cs typeface="Raleway"/>
                <a:sym typeface="Raleway"/>
              </a:rPr>
              <a:t>The CNN model is compiled using the Adam optimizer, which is widely used for its efficiency and adaptive learning rate.</a:t>
            </a:r>
          </a:p>
          <a:p>
            <a:pPr algn="l">
              <a:lnSpc>
                <a:spcPts val="3480"/>
              </a:lnSpc>
            </a:pPr>
            <a:r>
              <a:rPr lang="en-US" sz="2485">
                <a:solidFill>
                  <a:srgbClr val="FFFFFF"/>
                </a:solidFill>
                <a:latin typeface="Raleway"/>
                <a:ea typeface="Raleway"/>
                <a:cs typeface="Raleway"/>
                <a:sym typeface="Raleway"/>
              </a:rPr>
              <a:t> The Sparse Categorical Crossentropy loss function is selected because the class labels are represented as integer values.</a:t>
            </a:r>
          </a:p>
          <a:p>
            <a:pPr algn="l">
              <a:lnSpc>
                <a:spcPts val="3480"/>
              </a:lnSpc>
            </a:pPr>
            <a:r>
              <a:rPr lang="en-US" sz="2485">
                <a:solidFill>
                  <a:srgbClr val="FFFFFF"/>
                </a:solidFill>
                <a:latin typeface="Raleway"/>
                <a:ea typeface="Raleway"/>
                <a:cs typeface="Raleway"/>
                <a:sym typeface="Raleway"/>
              </a:rPr>
              <a:t>Model performance is evaluated using accuracy as the main metric.</a:t>
            </a:r>
          </a:p>
          <a:p>
            <a:pPr algn="l">
              <a:lnSpc>
                <a:spcPts val="3480"/>
              </a:lnSpc>
            </a:pPr>
            <a:r>
              <a:rPr lang="en-US" sz="2485">
                <a:solidFill>
                  <a:srgbClr val="FFFFFF"/>
                </a:solidFill>
                <a:latin typeface="Raleway"/>
                <a:ea typeface="Raleway"/>
                <a:cs typeface="Raleway"/>
                <a:sym typeface="Raleway"/>
              </a:rPr>
              <a:t> The from_logits parameter is set to False since the output layer uses the Softmax activation function.</a:t>
            </a:r>
          </a:p>
          <a:p>
            <a:pPr algn="l">
              <a:lnSpc>
                <a:spcPts val="348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442505" y="9225588"/>
            <a:ext cx="445445" cy="445445"/>
          </a:xfrm>
          <a:custGeom>
            <a:avLst/>
            <a:gdLst/>
            <a:ahLst/>
            <a:cxnLst/>
            <a:rect r="r" b="b" t="t" l="l"/>
            <a:pathLst>
              <a:path h="445445" w="445445">
                <a:moveTo>
                  <a:pt x="0" y="0"/>
                </a:moveTo>
                <a:lnTo>
                  <a:pt x="445445" y="0"/>
                </a:lnTo>
                <a:lnTo>
                  <a:pt x="445445" y="445445"/>
                </a:lnTo>
                <a:lnTo>
                  <a:pt x="0" y="445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4307" y="185805"/>
            <a:ext cx="8160055" cy="4717995"/>
          </a:xfrm>
          <a:custGeom>
            <a:avLst/>
            <a:gdLst/>
            <a:ahLst/>
            <a:cxnLst/>
            <a:rect r="r" b="b" t="t" l="l"/>
            <a:pathLst>
              <a:path h="4717995" w="8160055">
                <a:moveTo>
                  <a:pt x="0" y="0"/>
                </a:moveTo>
                <a:lnTo>
                  <a:pt x="8160055" y="0"/>
                </a:lnTo>
                <a:lnTo>
                  <a:pt x="8160055" y="4717995"/>
                </a:lnTo>
                <a:lnTo>
                  <a:pt x="0" y="47179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4619" y="5687058"/>
            <a:ext cx="6420174" cy="2439666"/>
          </a:xfrm>
          <a:custGeom>
            <a:avLst/>
            <a:gdLst/>
            <a:ahLst/>
            <a:cxnLst/>
            <a:rect r="r" b="b" t="t" l="l"/>
            <a:pathLst>
              <a:path h="2439666" w="6420174">
                <a:moveTo>
                  <a:pt x="0" y="0"/>
                </a:moveTo>
                <a:lnTo>
                  <a:pt x="6420174" y="0"/>
                </a:lnTo>
                <a:lnTo>
                  <a:pt x="6420174" y="2439666"/>
                </a:lnTo>
                <a:lnTo>
                  <a:pt x="0" y="2439666"/>
                </a:lnTo>
                <a:lnTo>
                  <a:pt x="0" y="0"/>
                </a:lnTo>
                <a:close/>
              </a:path>
            </a:pathLst>
          </a:custGeom>
          <a:blipFill>
            <a:blip r:embed="rId6"/>
            <a:stretch>
              <a:fillRect l="0" t="0" r="0" b="0"/>
            </a:stretch>
          </a:blipFill>
        </p:spPr>
      </p:sp>
      <p:sp>
        <p:nvSpPr>
          <p:cNvPr name="Freeform 5" id="5"/>
          <p:cNvSpPr/>
          <p:nvPr/>
        </p:nvSpPr>
        <p:spPr>
          <a:xfrm flipH="false" flipV="false" rot="0">
            <a:off x="9995899" y="6316089"/>
            <a:ext cx="6811552" cy="3354944"/>
          </a:xfrm>
          <a:custGeom>
            <a:avLst/>
            <a:gdLst/>
            <a:ahLst/>
            <a:cxnLst/>
            <a:rect r="r" b="b" t="t" l="l"/>
            <a:pathLst>
              <a:path h="3354944" w="6811552">
                <a:moveTo>
                  <a:pt x="0" y="0"/>
                </a:moveTo>
                <a:lnTo>
                  <a:pt x="6811552" y="0"/>
                </a:lnTo>
                <a:lnTo>
                  <a:pt x="6811552" y="3354944"/>
                </a:lnTo>
                <a:lnTo>
                  <a:pt x="0" y="3354944"/>
                </a:lnTo>
                <a:lnTo>
                  <a:pt x="0" y="0"/>
                </a:lnTo>
                <a:close/>
              </a:path>
            </a:pathLst>
          </a:custGeom>
          <a:blipFill>
            <a:blip r:embed="rId7"/>
            <a:stretch>
              <a:fillRect l="0" t="0" r="0" b="0"/>
            </a:stretch>
          </a:blipFill>
        </p:spPr>
      </p:sp>
      <p:sp>
        <p:nvSpPr>
          <p:cNvPr name="TextBox 6" id="6"/>
          <p:cNvSpPr txBox="true"/>
          <p:nvPr/>
        </p:nvSpPr>
        <p:spPr>
          <a:xfrm rot="0">
            <a:off x="1466773" y="3626790"/>
            <a:ext cx="5267534" cy="3147719"/>
          </a:xfrm>
          <a:prstGeom prst="rect">
            <a:avLst/>
          </a:prstGeom>
        </p:spPr>
        <p:txBody>
          <a:bodyPr anchor="t" rtlCol="false" tIns="0" lIns="0" bIns="0" rIns="0">
            <a:spAutoFit/>
          </a:bodyPr>
          <a:lstStyle/>
          <a:p>
            <a:pPr algn="l">
              <a:lnSpc>
                <a:spcPts val="12239"/>
              </a:lnSpc>
            </a:pPr>
            <a:r>
              <a:rPr lang="en-US" sz="11229">
                <a:solidFill>
                  <a:srgbClr val="FFFFFF"/>
                </a:solidFill>
                <a:latin typeface="Anton"/>
                <a:ea typeface="Anton"/>
                <a:cs typeface="Anton"/>
                <a:sym typeface="Anton"/>
              </a:rPr>
              <a:t>MODEL TRAINING</a:t>
            </a:r>
          </a:p>
        </p:txBody>
      </p:sp>
      <p:sp>
        <p:nvSpPr>
          <p:cNvPr name="TextBox 7" id="7"/>
          <p:cNvSpPr txBox="true"/>
          <p:nvPr/>
        </p:nvSpPr>
        <p:spPr>
          <a:xfrm rot="0">
            <a:off x="7079192" y="402722"/>
            <a:ext cx="7013083" cy="4501078"/>
          </a:xfrm>
          <a:prstGeom prst="rect">
            <a:avLst/>
          </a:prstGeom>
        </p:spPr>
        <p:txBody>
          <a:bodyPr anchor="t" rtlCol="false" tIns="0" lIns="0" bIns="0" rIns="0">
            <a:spAutoFit/>
          </a:bodyPr>
          <a:lstStyle/>
          <a:p>
            <a:pPr algn="l">
              <a:lnSpc>
                <a:spcPts val="3289"/>
              </a:lnSpc>
            </a:pPr>
            <a:r>
              <a:rPr lang="en-US" sz="2349">
                <a:solidFill>
                  <a:srgbClr val="FFFFFF"/>
                </a:solidFill>
                <a:latin typeface="Raleway"/>
                <a:ea typeface="Raleway"/>
                <a:cs typeface="Raleway"/>
                <a:sym typeface="Raleway"/>
              </a:rPr>
              <a:t>The model is trained using the training dataset for several epochs to improve its ability to distinguish between classes.</a:t>
            </a:r>
          </a:p>
          <a:p>
            <a:pPr algn="l">
              <a:lnSpc>
                <a:spcPts val="3289"/>
              </a:lnSpc>
            </a:pPr>
            <a:r>
              <a:rPr lang="en-US" sz="2349">
                <a:solidFill>
                  <a:srgbClr val="FFFFFF"/>
                </a:solidFill>
                <a:latin typeface="Raleway"/>
                <a:ea typeface="Raleway"/>
                <a:cs typeface="Raleway"/>
                <a:sym typeface="Raleway"/>
              </a:rPr>
              <a:t> During training, the model updates its weights to reduce the error.</a:t>
            </a:r>
          </a:p>
          <a:p>
            <a:pPr algn="l">
              <a:lnSpc>
                <a:spcPts val="3289"/>
              </a:lnSpc>
            </a:pPr>
            <a:r>
              <a:rPr lang="en-US" sz="2349">
                <a:solidFill>
                  <a:srgbClr val="FFFFFF"/>
                </a:solidFill>
                <a:latin typeface="Raleway"/>
                <a:ea typeface="Raleway"/>
                <a:cs typeface="Raleway"/>
                <a:sym typeface="Raleway"/>
              </a:rPr>
              <a:t>A validation dataset is used to monitor the model’s performance during training and check whether it is improving.</a:t>
            </a:r>
          </a:p>
          <a:p>
            <a:pPr algn="l">
              <a:lnSpc>
                <a:spcPts val="3289"/>
              </a:lnSpc>
            </a:pPr>
            <a:r>
              <a:rPr lang="en-US" sz="2349">
                <a:solidFill>
                  <a:srgbClr val="FFFFFF"/>
                </a:solidFill>
                <a:latin typeface="Raleway"/>
                <a:ea typeface="Raleway"/>
                <a:cs typeface="Raleway"/>
                <a:sym typeface="Raleway"/>
              </a:rPr>
              <a:t> Accuracy and loss values are displayed to track the training progress.</a:t>
            </a:r>
          </a:p>
          <a:p>
            <a:pPr algn="l">
              <a:lnSpc>
                <a:spcPts val="328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259300" y="9035578"/>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87722" y="2949215"/>
            <a:ext cx="6127209" cy="5154515"/>
          </a:xfrm>
          <a:custGeom>
            <a:avLst/>
            <a:gdLst/>
            <a:ahLst/>
            <a:cxnLst/>
            <a:rect r="r" b="b" t="t" l="l"/>
            <a:pathLst>
              <a:path h="5154515" w="6127209">
                <a:moveTo>
                  <a:pt x="0" y="0"/>
                </a:moveTo>
                <a:lnTo>
                  <a:pt x="6127210" y="0"/>
                </a:lnTo>
                <a:lnTo>
                  <a:pt x="6127210" y="5154515"/>
                </a:lnTo>
                <a:lnTo>
                  <a:pt x="0" y="5154515"/>
                </a:lnTo>
                <a:lnTo>
                  <a:pt x="0" y="0"/>
                </a:lnTo>
                <a:close/>
              </a:path>
            </a:pathLst>
          </a:custGeom>
          <a:blipFill>
            <a:blip r:embed="rId4"/>
            <a:stretch>
              <a:fillRect l="0" t="0" r="0" b="0"/>
            </a:stretch>
          </a:blipFill>
        </p:spPr>
      </p:sp>
      <p:sp>
        <p:nvSpPr>
          <p:cNvPr name="Freeform 4" id="4"/>
          <p:cNvSpPr/>
          <p:nvPr/>
        </p:nvSpPr>
        <p:spPr>
          <a:xfrm flipH="false" flipV="false" rot="0">
            <a:off x="7733321" y="7893352"/>
            <a:ext cx="9233047" cy="1841422"/>
          </a:xfrm>
          <a:custGeom>
            <a:avLst/>
            <a:gdLst/>
            <a:ahLst/>
            <a:cxnLst/>
            <a:rect r="r" b="b" t="t" l="l"/>
            <a:pathLst>
              <a:path h="1841422" w="9233047">
                <a:moveTo>
                  <a:pt x="0" y="0"/>
                </a:moveTo>
                <a:lnTo>
                  <a:pt x="9233047" y="0"/>
                </a:lnTo>
                <a:lnTo>
                  <a:pt x="9233047" y="1841422"/>
                </a:lnTo>
                <a:lnTo>
                  <a:pt x="0" y="1841422"/>
                </a:lnTo>
                <a:lnTo>
                  <a:pt x="0" y="0"/>
                </a:lnTo>
                <a:close/>
              </a:path>
            </a:pathLst>
          </a:custGeom>
          <a:blipFill>
            <a:blip r:embed="rId5"/>
            <a:stretch>
              <a:fillRect l="0" t="0" r="0" b="0"/>
            </a:stretch>
          </a:blipFill>
        </p:spPr>
      </p:sp>
      <p:sp>
        <p:nvSpPr>
          <p:cNvPr name="TextBox 5" id="5"/>
          <p:cNvSpPr txBox="true"/>
          <p:nvPr/>
        </p:nvSpPr>
        <p:spPr>
          <a:xfrm rot="0">
            <a:off x="8371504" y="2583388"/>
            <a:ext cx="6108171" cy="2214584"/>
          </a:xfrm>
          <a:prstGeom prst="rect">
            <a:avLst/>
          </a:prstGeom>
        </p:spPr>
        <p:txBody>
          <a:bodyPr anchor="t" rtlCol="false" tIns="0" lIns="0" bIns="0" rIns="0">
            <a:spAutoFit/>
          </a:bodyPr>
          <a:lstStyle/>
          <a:p>
            <a:pPr algn="l">
              <a:lnSpc>
                <a:spcPts val="8688"/>
              </a:lnSpc>
            </a:pPr>
            <a:r>
              <a:rPr lang="en-US" sz="7971">
                <a:solidFill>
                  <a:srgbClr val="FFFFFF"/>
                </a:solidFill>
                <a:latin typeface="Anton"/>
                <a:ea typeface="Anton"/>
                <a:cs typeface="Anton"/>
                <a:sym typeface="Anton"/>
              </a:rPr>
              <a:t>EVALUATION &amp; RESULTS</a:t>
            </a:r>
          </a:p>
        </p:txBody>
      </p:sp>
      <p:sp>
        <p:nvSpPr>
          <p:cNvPr name="TextBox 6" id="6"/>
          <p:cNvSpPr txBox="true"/>
          <p:nvPr/>
        </p:nvSpPr>
        <p:spPr>
          <a:xfrm rot="0">
            <a:off x="8121326" y="5125027"/>
            <a:ext cx="9862254" cy="2454000"/>
          </a:xfrm>
          <a:prstGeom prst="rect">
            <a:avLst/>
          </a:prstGeom>
        </p:spPr>
        <p:txBody>
          <a:bodyPr anchor="t" rtlCol="false" tIns="0" lIns="0" bIns="0" rIns="0">
            <a:spAutoFit/>
          </a:bodyPr>
          <a:lstStyle/>
          <a:p>
            <a:pPr algn="l">
              <a:lnSpc>
                <a:spcPts val="2758"/>
              </a:lnSpc>
            </a:pPr>
            <a:r>
              <a:rPr lang="en-US" sz="2485" b="true">
                <a:solidFill>
                  <a:srgbClr val="FFFFFF"/>
                </a:solidFill>
                <a:latin typeface="Raleway Bold"/>
                <a:ea typeface="Raleway Bold"/>
                <a:cs typeface="Raleway Bold"/>
                <a:sym typeface="Raleway Bold"/>
              </a:rPr>
              <a:t>After training the model, it was evaluated using the test dataset to measure its performance on unseen images.</a:t>
            </a:r>
          </a:p>
          <a:p>
            <a:pPr algn="l">
              <a:lnSpc>
                <a:spcPts val="2758"/>
              </a:lnSpc>
            </a:pPr>
            <a:r>
              <a:rPr lang="en-US" sz="2485" b="true">
                <a:solidFill>
                  <a:srgbClr val="FFFFFF"/>
                </a:solidFill>
                <a:latin typeface="Raleway Bold"/>
                <a:ea typeface="Raleway Bold"/>
                <a:cs typeface="Raleway Bold"/>
                <a:sym typeface="Raleway Bold"/>
              </a:rPr>
              <a:t> The evaluation results show that the model achieved a very high accuracy of 99.76% with a low loss value of 0.0072.</a:t>
            </a:r>
          </a:p>
          <a:p>
            <a:pPr algn="l">
              <a:lnSpc>
                <a:spcPts val="2758"/>
              </a:lnSpc>
            </a:pPr>
            <a:r>
              <a:rPr lang="en-US" sz="2485" b="true">
                <a:solidFill>
                  <a:srgbClr val="FFFFFF"/>
                </a:solidFill>
                <a:latin typeface="Raleway Bold"/>
                <a:ea typeface="Raleway Bold"/>
                <a:cs typeface="Raleway Bold"/>
                <a:sym typeface="Raleway Bold"/>
              </a:rPr>
              <a:t>These results indicate that the model is able to classify plant leaf images accurately and generalizes well to new data.</a:t>
            </a:r>
          </a:p>
          <a:p>
            <a:pPr algn="l">
              <a:lnSpc>
                <a:spcPts val="275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03019" y="-971550"/>
            <a:ext cx="7673393" cy="4990903"/>
          </a:xfrm>
          <a:custGeom>
            <a:avLst/>
            <a:gdLst/>
            <a:ahLst/>
            <a:cxnLst/>
            <a:rect r="r" b="b" t="t" l="l"/>
            <a:pathLst>
              <a:path h="4990903" w="7673393">
                <a:moveTo>
                  <a:pt x="0" y="0"/>
                </a:moveTo>
                <a:lnTo>
                  <a:pt x="7673393" y="0"/>
                </a:lnTo>
                <a:lnTo>
                  <a:pt x="7673393" y="4990903"/>
                </a:lnTo>
                <a:lnTo>
                  <a:pt x="0" y="4990903"/>
                </a:lnTo>
                <a:lnTo>
                  <a:pt x="0" y="0"/>
                </a:lnTo>
                <a:close/>
              </a:path>
            </a:pathLst>
          </a:custGeom>
          <a:blipFill>
            <a:blip r:embed="rId2"/>
            <a:stretch>
              <a:fillRect l="0" t="0" r="0" b="0"/>
            </a:stretch>
          </a:blipFill>
        </p:spPr>
      </p:sp>
      <p:sp>
        <p:nvSpPr>
          <p:cNvPr name="Freeform 3" id="3"/>
          <p:cNvSpPr/>
          <p:nvPr/>
        </p:nvSpPr>
        <p:spPr>
          <a:xfrm flipH="false" flipV="false" rot="0">
            <a:off x="9949028" y="7179094"/>
            <a:ext cx="8338972" cy="2918834"/>
          </a:xfrm>
          <a:custGeom>
            <a:avLst/>
            <a:gdLst/>
            <a:ahLst/>
            <a:cxnLst/>
            <a:rect r="r" b="b" t="t" l="l"/>
            <a:pathLst>
              <a:path h="2918834" w="8338972">
                <a:moveTo>
                  <a:pt x="0" y="0"/>
                </a:moveTo>
                <a:lnTo>
                  <a:pt x="8338972" y="0"/>
                </a:lnTo>
                <a:lnTo>
                  <a:pt x="8338972" y="2918834"/>
                </a:lnTo>
                <a:lnTo>
                  <a:pt x="0" y="2918834"/>
                </a:lnTo>
                <a:lnTo>
                  <a:pt x="0" y="0"/>
                </a:lnTo>
                <a:close/>
              </a:path>
            </a:pathLst>
          </a:custGeom>
          <a:blipFill>
            <a:blip r:embed="rId3"/>
            <a:stretch>
              <a:fillRect l="0" t="0" r="-10944" b="0"/>
            </a:stretch>
          </a:blipFill>
        </p:spPr>
      </p:sp>
      <p:sp>
        <p:nvSpPr>
          <p:cNvPr name="TextBox 4" id="4"/>
          <p:cNvSpPr txBox="true"/>
          <p:nvPr/>
        </p:nvSpPr>
        <p:spPr>
          <a:xfrm rot="0">
            <a:off x="503019" y="1304826"/>
            <a:ext cx="7673393" cy="1924583"/>
          </a:xfrm>
          <a:prstGeom prst="rect">
            <a:avLst/>
          </a:prstGeom>
        </p:spPr>
        <p:txBody>
          <a:bodyPr anchor="t" rtlCol="false" tIns="0" lIns="0" bIns="0" rIns="0">
            <a:spAutoFit/>
          </a:bodyPr>
          <a:lstStyle/>
          <a:p>
            <a:pPr algn="ctr">
              <a:lnSpc>
                <a:spcPts val="15720"/>
              </a:lnSpc>
              <a:spcBef>
                <a:spcPct val="0"/>
              </a:spcBef>
            </a:pPr>
            <a:r>
              <a:rPr lang="en-US" sz="11229">
                <a:solidFill>
                  <a:srgbClr val="FFFFFF"/>
                </a:solidFill>
                <a:latin typeface="Anton"/>
                <a:ea typeface="Anton"/>
                <a:cs typeface="Anton"/>
                <a:sym typeface="Anton"/>
              </a:rPr>
              <a:t>PREDICTION</a:t>
            </a:r>
          </a:p>
        </p:txBody>
      </p:sp>
      <p:sp>
        <p:nvSpPr>
          <p:cNvPr name="TextBox 5" id="5"/>
          <p:cNvSpPr txBox="true"/>
          <p:nvPr/>
        </p:nvSpPr>
        <p:spPr>
          <a:xfrm rot="0">
            <a:off x="503019" y="4585049"/>
            <a:ext cx="17460812" cy="2826627"/>
          </a:xfrm>
          <a:prstGeom prst="rect">
            <a:avLst/>
          </a:prstGeom>
        </p:spPr>
        <p:txBody>
          <a:bodyPr anchor="t" rtlCol="false" tIns="0" lIns="0" bIns="0" rIns="0">
            <a:spAutoFit/>
          </a:bodyPr>
          <a:lstStyle/>
          <a:p>
            <a:pPr algn="l">
              <a:lnSpc>
                <a:spcPts val="3742"/>
              </a:lnSpc>
            </a:pPr>
            <a:r>
              <a:rPr lang="en-US" b="true" sz="2673">
                <a:solidFill>
                  <a:srgbClr val="FFFFFF"/>
                </a:solidFill>
                <a:latin typeface="Canva Sans Bold"/>
                <a:ea typeface="Canva Sans Bold"/>
                <a:cs typeface="Canva Sans Bold"/>
                <a:sym typeface="Canva Sans Bold"/>
              </a:rPr>
              <a:t>After the model was trained and evaluated, it was used to predict the class of new images.</a:t>
            </a:r>
          </a:p>
          <a:p>
            <a:pPr algn="l">
              <a:lnSpc>
                <a:spcPts val="3742"/>
              </a:lnSpc>
            </a:pPr>
            <a:r>
              <a:rPr lang="en-US" b="true" sz="2673">
                <a:solidFill>
                  <a:srgbClr val="FFFFFF"/>
                </a:solidFill>
                <a:latin typeface="Canva Sans Bold"/>
                <a:ea typeface="Canva Sans Bold"/>
                <a:cs typeface="Canva Sans Bold"/>
                <a:sym typeface="Canva Sans Bold"/>
              </a:rPr>
              <a:t> The input image is converted into a numerical array and reshaped to match the model’s input format before prediction.</a:t>
            </a:r>
          </a:p>
          <a:p>
            <a:pPr algn="l">
              <a:lnSpc>
                <a:spcPts val="3742"/>
              </a:lnSpc>
            </a:pPr>
            <a:r>
              <a:rPr lang="en-US" b="true" sz="2673">
                <a:solidFill>
                  <a:srgbClr val="FFFFFF"/>
                </a:solidFill>
                <a:latin typeface="Canva Sans Bold"/>
                <a:ea typeface="Canva Sans Bold"/>
                <a:cs typeface="Canva Sans Bold"/>
                <a:sym typeface="Canva Sans Bold"/>
              </a:rPr>
              <a:t>The model processes the image and outputs the predicted class along with a confidence score.</a:t>
            </a:r>
          </a:p>
          <a:p>
            <a:pPr algn="l">
              <a:lnSpc>
                <a:spcPts val="3742"/>
              </a:lnSpc>
            </a:pPr>
            <a:r>
              <a:rPr lang="en-US" b="true" sz="2673">
                <a:solidFill>
                  <a:srgbClr val="FFFFFF"/>
                </a:solidFill>
                <a:latin typeface="Canva Sans Bold"/>
                <a:ea typeface="Canva Sans Bold"/>
                <a:cs typeface="Canva Sans Bold"/>
                <a:sym typeface="Canva Sans Bold"/>
              </a:rPr>
              <a:t> This part shows how the model can identify the disease of a plant leaf based on image data.</a:t>
            </a:r>
          </a:p>
          <a:p>
            <a:pPr algn="l">
              <a:lnSpc>
                <a:spcPts val="374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71525" y="7331618"/>
            <a:ext cx="7315200" cy="2367465"/>
          </a:xfrm>
          <a:custGeom>
            <a:avLst/>
            <a:gdLst/>
            <a:ahLst/>
            <a:cxnLst/>
            <a:rect r="r" b="b" t="t" l="l"/>
            <a:pathLst>
              <a:path h="2367465" w="7315200">
                <a:moveTo>
                  <a:pt x="0" y="0"/>
                </a:moveTo>
                <a:lnTo>
                  <a:pt x="7315200" y="0"/>
                </a:lnTo>
                <a:lnTo>
                  <a:pt x="7315200" y="2367464"/>
                </a:lnTo>
                <a:lnTo>
                  <a:pt x="0" y="2367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7786323"/>
            <a:ext cx="8979477" cy="1458054"/>
          </a:xfrm>
          <a:custGeom>
            <a:avLst/>
            <a:gdLst/>
            <a:ahLst/>
            <a:cxnLst/>
            <a:rect r="r" b="b" t="t" l="l"/>
            <a:pathLst>
              <a:path h="1458054" w="8979477">
                <a:moveTo>
                  <a:pt x="0" y="0"/>
                </a:moveTo>
                <a:lnTo>
                  <a:pt x="8979477" y="0"/>
                </a:lnTo>
                <a:lnTo>
                  <a:pt x="8979477" y="1458054"/>
                </a:lnTo>
                <a:lnTo>
                  <a:pt x="0" y="1458054"/>
                </a:lnTo>
                <a:lnTo>
                  <a:pt x="0" y="0"/>
                </a:lnTo>
                <a:close/>
              </a:path>
            </a:pathLst>
          </a:custGeom>
          <a:blipFill>
            <a:blip r:embed="rId4"/>
            <a:stretch>
              <a:fillRect l="0" t="0" r="0" b="0"/>
            </a:stretch>
          </a:blipFill>
        </p:spPr>
      </p:sp>
      <p:sp>
        <p:nvSpPr>
          <p:cNvPr name="TextBox 4" id="4"/>
          <p:cNvSpPr txBox="true"/>
          <p:nvPr/>
        </p:nvSpPr>
        <p:spPr>
          <a:xfrm rot="0">
            <a:off x="2222310" y="7925862"/>
            <a:ext cx="4268964" cy="1064675"/>
          </a:xfrm>
          <a:prstGeom prst="rect">
            <a:avLst/>
          </a:prstGeom>
        </p:spPr>
        <p:txBody>
          <a:bodyPr anchor="t" rtlCol="false" tIns="0" lIns="0" bIns="0" rIns="0">
            <a:spAutoFit/>
          </a:bodyPr>
          <a:lstStyle/>
          <a:p>
            <a:pPr algn="ctr">
              <a:lnSpc>
                <a:spcPts val="8760"/>
              </a:lnSpc>
              <a:spcBef>
                <a:spcPct val="0"/>
              </a:spcBef>
            </a:pPr>
            <a:r>
              <a:rPr lang="en-US" sz="6257">
                <a:solidFill>
                  <a:srgbClr val="FFFFFF"/>
                </a:solidFill>
                <a:latin typeface="Anton"/>
                <a:ea typeface="Anton"/>
                <a:cs typeface="Anton"/>
                <a:sym typeface="Anton"/>
              </a:rPr>
              <a:t>M</a:t>
            </a:r>
            <a:r>
              <a:rPr lang="en-US" sz="6257">
                <a:solidFill>
                  <a:srgbClr val="FFFFFF"/>
                </a:solidFill>
                <a:latin typeface="Anton"/>
                <a:ea typeface="Anton"/>
                <a:cs typeface="Anton"/>
                <a:sym typeface="Anton"/>
              </a:rPr>
              <a:t>ODEL SAVING</a:t>
            </a:r>
          </a:p>
        </p:txBody>
      </p:sp>
      <p:sp>
        <p:nvSpPr>
          <p:cNvPr name="TextBox 5" id="5"/>
          <p:cNvSpPr txBox="true"/>
          <p:nvPr/>
        </p:nvSpPr>
        <p:spPr>
          <a:xfrm rot="0">
            <a:off x="6943725" y="581188"/>
            <a:ext cx="10588298" cy="4562312"/>
          </a:xfrm>
          <a:prstGeom prst="rect">
            <a:avLst/>
          </a:prstGeom>
        </p:spPr>
        <p:txBody>
          <a:bodyPr anchor="t" rtlCol="false" tIns="0" lIns="0" bIns="0" rIns="0">
            <a:spAutoFit/>
          </a:bodyPr>
          <a:lstStyle/>
          <a:p>
            <a:pPr algn="ctr">
              <a:lnSpc>
                <a:spcPts val="4627"/>
              </a:lnSpc>
            </a:pPr>
            <a:r>
              <a:rPr lang="en-US" b="true" sz="3305">
                <a:solidFill>
                  <a:srgbClr val="FFFFFF"/>
                </a:solidFill>
                <a:latin typeface="Canva Sans Bold"/>
                <a:ea typeface="Canva Sans Bold"/>
                <a:cs typeface="Canva Sans Bold"/>
                <a:sym typeface="Canva Sans Bold"/>
              </a:rPr>
              <a:t>After training, the model is saved automatically with a version number.</a:t>
            </a:r>
          </a:p>
          <a:p>
            <a:pPr algn="ctr">
              <a:lnSpc>
                <a:spcPts val="4627"/>
              </a:lnSpc>
            </a:pPr>
            <a:r>
              <a:rPr lang="en-US" b="true" sz="3305">
                <a:solidFill>
                  <a:srgbClr val="FFFFFF"/>
                </a:solidFill>
                <a:latin typeface="Canva Sans Bold"/>
                <a:ea typeface="Canva Sans Bold"/>
                <a:cs typeface="Canva Sans Bold"/>
                <a:sym typeface="Canva Sans Bold"/>
              </a:rPr>
              <a:t> The code checks existing saved models and assigns a new version to avoid overwriting previous models.</a:t>
            </a:r>
          </a:p>
          <a:p>
            <a:pPr algn="ctr">
              <a:lnSpc>
                <a:spcPts val="4627"/>
              </a:lnSpc>
            </a:pPr>
            <a:r>
              <a:rPr lang="en-US" b="true" sz="3305">
                <a:solidFill>
                  <a:srgbClr val="FFFFFF"/>
                </a:solidFill>
                <a:latin typeface="Canva Sans Bold"/>
                <a:ea typeface="Canva Sans Bold"/>
                <a:cs typeface="Canva Sans Bold"/>
                <a:sym typeface="Canva Sans Bold"/>
              </a:rPr>
              <a:t>This allows keeping multiple trained versions of the model for later use.</a:t>
            </a:r>
          </a:p>
          <a:p>
            <a:pPr algn="ctr">
              <a:lnSpc>
                <a:spcPts val="364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259300" y="9225693"/>
            <a:ext cx="445445" cy="445445"/>
          </a:xfrm>
          <a:custGeom>
            <a:avLst/>
            <a:gdLst/>
            <a:ahLst/>
            <a:cxnLst/>
            <a:rect r="r" b="b" t="t" l="l"/>
            <a:pathLst>
              <a:path h="445445" w="445445">
                <a:moveTo>
                  <a:pt x="0" y="0"/>
                </a:moveTo>
                <a:lnTo>
                  <a:pt x="445445" y="0"/>
                </a:lnTo>
                <a:lnTo>
                  <a:pt x="445445" y="445445"/>
                </a:lnTo>
                <a:lnTo>
                  <a:pt x="0" y="445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9324" y="2105297"/>
            <a:ext cx="7554676" cy="6355371"/>
          </a:xfrm>
          <a:custGeom>
            <a:avLst/>
            <a:gdLst/>
            <a:ahLst/>
            <a:cxnLst/>
            <a:rect r="r" b="b" t="t" l="l"/>
            <a:pathLst>
              <a:path h="6355371" w="7554676">
                <a:moveTo>
                  <a:pt x="0" y="0"/>
                </a:moveTo>
                <a:lnTo>
                  <a:pt x="7554676" y="0"/>
                </a:lnTo>
                <a:lnTo>
                  <a:pt x="7554676" y="6355371"/>
                </a:lnTo>
                <a:lnTo>
                  <a:pt x="0" y="6355371"/>
                </a:lnTo>
                <a:lnTo>
                  <a:pt x="0" y="0"/>
                </a:lnTo>
                <a:close/>
              </a:path>
            </a:pathLst>
          </a:custGeom>
          <a:blipFill>
            <a:blip r:embed="rId4"/>
            <a:stretch>
              <a:fillRect l="0" t="0" r="0" b="0"/>
            </a:stretch>
          </a:blipFill>
        </p:spPr>
      </p:sp>
      <p:grpSp>
        <p:nvGrpSpPr>
          <p:cNvPr name="Group 4" id="4"/>
          <p:cNvGrpSpPr/>
          <p:nvPr/>
        </p:nvGrpSpPr>
        <p:grpSpPr>
          <a:xfrm rot="0">
            <a:off x="1619492" y="2789009"/>
            <a:ext cx="7524508" cy="4776155"/>
            <a:chOff x="0" y="0"/>
            <a:chExt cx="1165743" cy="739951"/>
          </a:xfrm>
        </p:grpSpPr>
        <p:sp>
          <p:nvSpPr>
            <p:cNvPr name="Freeform 5" id="5"/>
            <p:cNvSpPr/>
            <p:nvPr/>
          </p:nvSpPr>
          <p:spPr>
            <a:xfrm flipH="false" flipV="false" rot="0">
              <a:off x="0" y="0"/>
              <a:ext cx="1165743" cy="739951"/>
            </a:xfrm>
            <a:custGeom>
              <a:avLst/>
              <a:gdLst/>
              <a:ahLst/>
              <a:cxnLst/>
              <a:rect r="r" b="b" t="t" l="l"/>
              <a:pathLst>
                <a:path h="739951" w="1165743">
                  <a:moveTo>
                    <a:pt x="0" y="0"/>
                  </a:moveTo>
                  <a:lnTo>
                    <a:pt x="1165743" y="0"/>
                  </a:lnTo>
                  <a:lnTo>
                    <a:pt x="1165743" y="739951"/>
                  </a:lnTo>
                  <a:lnTo>
                    <a:pt x="0" y="739951"/>
                  </a:lnTo>
                  <a:close/>
                </a:path>
              </a:pathLst>
            </a:custGeom>
            <a:blipFill>
              <a:blip r:embed="rId5"/>
              <a:stretch>
                <a:fillRect l="0" t="-2514" r="0" b="-2514"/>
              </a:stretch>
            </a:blipFill>
          </p:spPr>
        </p:sp>
      </p:grpSp>
      <p:sp>
        <p:nvSpPr>
          <p:cNvPr name="Freeform 6" id="6"/>
          <p:cNvSpPr/>
          <p:nvPr/>
        </p:nvSpPr>
        <p:spPr>
          <a:xfrm flipH="false" flipV="false" rot="0">
            <a:off x="0" y="5779270"/>
            <a:ext cx="2471566" cy="2840881"/>
          </a:xfrm>
          <a:custGeom>
            <a:avLst/>
            <a:gdLst/>
            <a:ahLst/>
            <a:cxnLst/>
            <a:rect r="r" b="b" t="t" l="l"/>
            <a:pathLst>
              <a:path h="2840881" w="2471566">
                <a:moveTo>
                  <a:pt x="0" y="0"/>
                </a:moveTo>
                <a:lnTo>
                  <a:pt x="2471566" y="0"/>
                </a:lnTo>
                <a:lnTo>
                  <a:pt x="2471566" y="2840881"/>
                </a:lnTo>
                <a:lnTo>
                  <a:pt x="0" y="2840881"/>
                </a:lnTo>
                <a:lnTo>
                  <a:pt x="0" y="0"/>
                </a:lnTo>
                <a:close/>
              </a:path>
            </a:pathLst>
          </a:custGeom>
          <a:blipFill>
            <a:blip r:embed="rId6"/>
            <a:stretch>
              <a:fillRect l="0" t="0" r="0" b="0"/>
            </a:stretch>
          </a:blipFill>
        </p:spPr>
      </p:sp>
      <p:sp>
        <p:nvSpPr>
          <p:cNvPr name="TextBox 7" id="7"/>
          <p:cNvSpPr txBox="true"/>
          <p:nvPr/>
        </p:nvSpPr>
        <p:spPr>
          <a:xfrm rot="0">
            <a:off x="9847933" y="2340775"/>
            <a:ext cx="6778939" cy="1926125"/>
          </a:xfrm>
          <a:prstGeom prst="rect">
            <a:avLst/>
          </a:prstGeom>
        </p:spPr>
        <p:txBody>
          <a:bodyPr anchor="t" rtlCol="false" tIns="0" lIns="0" bIns="0" rIns="0">
            <a:spAutoFit/>
          </a:bodyPr>
          <a:lstStyle/>
          <a:p>
            <a:pPr algn="l">
              <a:lnSpc>
                <a:spcPts val="15720"/>
              </a:lnSpc>
              <a:spcBef>
                <a:spcPct val="0"/>
              </a:spcBef>
            </a:pPr>
            <a:r>
              <a:rPr lang="en-US" sz="11228">
                <a:solidFill>
                  <a:srgbClr val="FFFFFF"/>
                </a:solidFill>
                <a:latin typeface="Anton"/>
                <a:ea typeface="Anton"/>
                <a:cs typeface="Anton"/>
                <a:sym typeface="Anton"/>
              </a:rPr>
              <a:t>CHALLENGES</a:t>
            </a:r>
          </a:p>
        </p:txBody>
      </p:sp>
      <p:sp>
        <p:nvSpPr>
          <p:cNvPr name="TextBox 8" id="8"/>
          <p:cNvSpPr txBox="true"/>
          <p:nvPr/>
        </p:nvSpPr>
        <p:spPr>
          <a:xfrm rot="0">
            <a:off x="9847933" y="4447401"/>
            <a:ext cx="8201706" cy="2329582"/>
          </a:xfrm>
          <a:prstGeom prst="rect">
            <a:avLst/>
          </a:prstGeom>
        </p:spPr>
        <p:txBody>
          <a:bodyPr anchor="t" rtlCol="false" tIns="0" lIns="0" bIns="0" rIns="0">
            <a:spAutoFit/>
          </a:bodyPr>
          <a:lstStyle/>
          <a:p>
            <a:pPr algn="l">
              <a:lnSpc>
                <a:spcPts val="3752"/>
              </a:lnSpc>
            </a:pPr>
            <a:r>
              <a:rPr lang="en-US" sz="2680">
                <a:solidFill>
                  <a:srgbClr val="FFFFFF"/>
                </a:solidFill>
                <a:latin typeface="Raleway"/>
                <a:ea typeface="Raleway"/>
                <a:cs typeface="Raleway"/>
                <a:sym typeface="Raleway"/>
              </a:rPr>
              <a:t>the main challenge in this project was using a limited device for training.</a:t>
            </a:r>
          </a:p>
          <a:p>
            <a:pPr algn="l">
              <a:lnSpc>
                <a:spcPts val="3752"/>
              </a:lnSpc>
              <a:spcBef>
                <a:spcPct val="0"/>
              </a:spcBef>
            </a:pPr>
            <a:r>
              <a:rPr lang="en-US" sz="2680">
                <a:solidFill>
                  <a:srgbClr val="FFFFFF"/>
                </a:solidFill>
                <a:latin typeface="Raleway"/>
                <a:ea typeface="Raleway"/>
                <a:cs typeface="Raleway"/>
                <a:sym typeface="Raleway"/>
              </a:rPr>
              <a:t> This was solved by reducing the image size and batch size, which allowed the model to train successfully</a:t>
            </a:r>
          </a:p>
        </p:txBody>
      </p:sp>
      <p:sp>
        <p:nvSpPr>
          <p:cNvPr name="TextBox 9" id="9"/>
          <p:cNvSpPr txBox="true"/>
          <p:nvPr/>
        </p:nvSpPr>
        <p:spPr>
          <a:xfrm rot="0">
            <a:off x="9485005" y="7133036"/>
            <a:ext cx="8023023" cy="2222798"/>
          </a:xfrm>
          <a:prstGeom prst="rect">
            <a:avLst/>
          </a:prstGeom>
        </p:spPr>
        <p:txBody>
          <a:bodyPr anchor="t" rtlCol="false" tIns="0" lIns="0" bIns="0" rIns="0">
            <a:spAutoFit/>
          </a:bodyPr>
          <a:lstStyle/>
          <a:p>
            <a:pPr algn="l">
              <a:lnSpc>
                <a:spcPts val="3560"/>
              </a:lnSpc>
            </a:pPr>
          </a:p>
          <a:p>
            <a:pPr algn="l">
              <a:lnSpc>
                <a:spcPts val="3560"/>
              </a:lnSpc>
              <a:spcBef>
                <a:spcPct val="0"/>
              </a:spcBef>
            </a:pPr>
            <a:r>
              <a:rPr lang="en-US" sz="2543">
                <a:solidFill>
                  <a:srgbClr val="FFFFFF"/>
                </a:solidFill>
                <a:latin typeface="Raleway"/>
                <a:ea typeface="Raleway"/>
                <a:cs typeface="Raleway"/>
                <a:sym typeface="Raleway"/>
              </a:rPr>
              <a:t>An</a:t>
            </a:r>
            <a:r>
              <a:rPr lang="en-US" sz="2543">
                <a:solidFill>
                  <a:srgbClr val="FFFFFF"/>
                </a:solidFill>
                <a:latin typeface="Raleway"/>
                <a:ea typeface="Raleway"/>
                <a:cs typeface="Raleway"/>
                <a:sym typeface="Raleway"/>
              </a:rPr>
              <a:t>other challenge was handling many image classes, but after organizing the dataset, the model was able to learn properly.</a:t>
            </a:r>
          </a:p>
          <a:p>
            <a:pPr algn="l">
              <a:lnSpc>
                <a:spcPts val="3560"/>
              </a:lnSpc>
              <a:spcBef>
                <a:spcPct val="0"/>
              </a:spcBef>
            </a:pPr>
          </a:p>
        </p:txBody>
      </p:sp>
      <p:sp>
        <p:nvSpPr>
          <p:cNvPr name="Freeform 10" id="10"/>
          <p:cNvSpPr/>
          <p:nvPr/>
        </p:nvSpPr>
        <p:spPr>
          <a:xfrm flipH="false" flipV="false" rot="0">
            <a:off x="16813855" y="0"/>
            <a:ext cx="2471566" cy="2840881"/>
          </a:xfrm>
          <a:custGeom>
            <a:avLst/>
            <a:gdLst/>
            <a:ahLst/>
            <a:cxnLst/>
            <a:rect r="r" b="b" t="t" l="l"/>
            <a:pathLst>
              <a:path h="2840881" w="2471566">
                <a:moveTo>
                  <a:pt x="0" y="0"/>
                </a:moveTo>
                <a:lnTo>
                  <a:pt x="2471567" y="0"/>
                </a:lnTo>
                <a:lnTo>
                  <a:pt x="2471567" y="2840881"/>
                </a:lnTo>
                <a:lnTo>
                  <a:pt x="0" y="2840881"/>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80409" y="3922193"/>
            <a:ext cx="12327182" cy="2326756"/>
          </a:xfrm>
          <a:custGeom>
            <a:avLst/>
            <a:gdLst/>
            <a:ahLst/>
            <a:cxnLst/>
            <a:rect r="r" b="b" t="t" l="l"/>
            <a:pathLst>
              <a:path h="2326756" w="12327182">
                <a:moveTo>
                  <a:pt x="0" y="0"/>
                </a:moveTo>
                <a:lnTo>
                  <a:pt x="12327182" y="0"/>
                </a:lnTo>
                <a:lnTo>
                  <a:pt x="12327182" y="2326756"/>
                </a:lnTo>
                <a:lnTo>
                  <a:pt x="0" y="2326756"/>
                </a:lnTo>
                <a:lnTo>
                  <a:pt x="0" y="0"/>
                </a:lnTo>
                <a:close/>
              </a:path>
            </a:pathLst>
          </a:custGeom>
          <a:blipFill>
            <a:blip r:embed="rId2"/>
            <a:stretch>
              <a:fillRect l="0" t="0" r="0" b="0"/>
            </a:stretch>
          </a:blipFill>
        </p:spPr>
      </p:sp>
      <p:sp>
        <p:nvSpPr>
          <p:cNvPr name="TextBox 3" id="3"/>
          <p:cNvSpPr txBox="true"/>
          <p:nvPr/>
        </p:nvSpPr>
        <p:spPr>
          <a:xfrm rot="0">
            <a:off x="4398743" y="3761826"/>
            <a:ext cx="9490515" cy="2487123"/>
          </a:xfrm>
          <a:prstGeom prst="rect">
            <a:avLst/>
          </a:prstGeom>
        </p:spPr>
        <p:txBody>
          <a:bodyPr anchor="t" rtlCol="false" tIns="0" lIns="0" bIns="0" rIns="0">
            <a:spAutoFit/>
          </a:bodyPr>
          <a:lstStyle/>
          <a:p>
            <a:pPr algn="ctr">
              <a:lnSpc>
                <a:spcPts val="20350"/>
              </a:lnSpc>
              <a:spcBef>
                <a:spcPct val="0"/>
              </a:spcBef>
            </a:pPr>
            <a:r>
              <a:rPr lang="en-US" sz="14535">
                <a:solidFill>
                  <a:srgbClr val="FFFFFF"/>
                </a:solidFill>
                <a:latin typeface="Anton"/>
                <a:ea typeface="Anton"/>
                <a:cs typeface="Anton"/>
                <a:sym typeface="Anton"/>
              </a:rPr>
              <a:t>THANK YOU!</a:t>
            </a:r>
          </a:p>
        </p:txBody>
      </p:sp>
      <p:sp>
        <p:nvSpPr>
          <p:cNvPr name="Freeform 4" id="4"/>
          <p:cNvSpPr/>
          <p:nvPr/>
        </p:nvSpPr>
        <p:spPr>
          <a:xfrm flipH="true" flipV="true" rot="0">
            <a:off x="16813855" y="9068185"/>
            <a:ext cx="445445" cy="445445"/>
          </a:xfrm>
          <a:custGeom>
            <a:avLst/>
            <a:gdLst/>
            <a:ahLst/>
            <a:cxnLst/>
            <a:rect r="r" b="b" t="t" l="l"/>
            <a:pathLst>
              <a:path h="445445" w="445445">
                <a:moveTo>
                  <a:pt x="445445" y="445444"/>
                </a:moveTo>
                <a:lnTo>
                  <a:pt x="0" y="445444"/>
                </a:lnTo>
                <a:lnTo>
                  <a:pt x="0" y="0"/>
                </a:lnTo>
                <a:lnTo>
                  <a:pt x="445445" y="0"/>
                </a:lnTo>
                <a:lnTo>
                  <a:pt x="445445" y="445444"/>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812582" y="1077887"/>
            <a:ext cx="9782585" cy="8229600"/>
          </a:xfrm>
          <a:custGeom>
            <a:avLst/>
            <a:gdLst/>
            <a:ahLst/>
            <a:cxnLst/>
            <a:rect r="r" b="b" t="t" l="l"/>
            <a:pathLst>
              <a:path h="8229600" w="9782585">
                <a:moveTo>
                  <a:pt x="0" y="0"/>
                </a:moveTo>
                <a:lnTo>
                  <a:pt x="9782586" y="0"/>
                </a:lnTo>
                <a:lnTo>
                  <a:pt x="978258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7892" y="2950019"/>
            <a:ext cx="3868413" cy="3942331"/>
          </a:xfrm>
          <a:custGeom>
            <a:avLst/>
            <a:gdLst/>
            <a:ahLst/>
            <a:cxnLst/>
            <a:rect r="r" b="b" t="t" l="l"/>
            <a:pathLst>
              <a:path h="3942331" w="3868413">
                <a:moveTo>
                  <a:pt x="0" y="0"/>
                </a:moveTo>
                <a:lnTo>
                  <a:pt x="3868413" y="0"/>
                </a:lnTo>
                <a:lnTo>
                  <a:pt x="3868413" y="3942331"/>
                </a:lnTo>
                <a:lnTo>
                  <a:pt x="0" y="3942331"/>
                </a:lnTo>
                <a:lnTo>
                  <a:pt x="0" y="0"/>
                </a:lnTo>
                <a:close/>
              </a:path>
            </a:pathLst>
          </a:custGeom>
          <a:blipFill>
            <a:blip r:embed="rId5">
              <a:alphaModFix amt="31999"/>
            </a:blip>
            <a:stretch>
              <a:fillRect l="0" t="0" r="0" b="0"/>
            </a:stretch>
          </a:blipFill>
        </p:spPr>
      </p:sp>
      <p:sp>
        <p:nvSpPr>
          <p:cNvPr name="TextBox 5" id="5"/>
          <p:cNvSpPr txBox="true"/>
          <p:nvPr/>
        </p:nvSpPr>
        <p:spPr>
          <a:xfrm rot="0">
            <a:off x="1466773" y="4070900"/>
            <a:ext cx="5267534" cy="1926125"/>
          </a:xfrm>
          <a:prstGeom prst="rect">
            <a:avLst/>
          </a:prstGeom>
        </p:spPr>
        <p:txBody>
          <a:bodyPr anchor="t" rtlCol="false" tIns="0" lIns="0" bIns="0" rIns="0">
            <a:spAutoFit/>
          </a:bodyPr>
          <a:lstStyle/>
          <a:p>
            <a:pPr algn="l">
              <a:lnSpc>
                <a:spcPts val="15720"/>
              </a:lnSpc>
              <a:spcBef>
                <a:spcPct val="0"/>
              </a:spcBef>
            </a:pPr>
            <a:r>
              <a:rPr lang="en-US" sz="11228">
                <a:solidFill>
                  <a:srgbClr val="FFFFFF"/>
                </a:solidFill>
                <a:latin typeface="Anton"/>
                <a:ea typeface="Anton"/>
                <a:cs typeface="Anton"/>
                <a:sym typeface="Anton"/>
              </a:rPr>
              <a:t>ABOUT US</a:t>
            </a:r>
          </a:p>
        </p:txBody>
      </p:sp>
      <p:sp>
        <p:nvSpPr>
          <p:cNvPr name="TextBox 6" id="6"/>
          <p:cNvSpPr txBox="true"/>
          <p:nvPr/>
        </p:nvSpPr>
        <p:spPr>
          <a:xfrm rot="0">
            <a:off x="8200911" y="3080467"/>
            <a:ext cx="9572739" cy="5084075"/>
          </a:xfrm>
          <a:prstGeom prst="rect">
            <a:avLst/>
          </a:prstGeom>
        </p:spPr>
        <p:txBody>
          <a:bodyPr anchor="t" rtlCol="false" tIns="0" lIns="0" bIns="0" rIns="0">
            <a:spAutoFit/>
          </a:bodyPr>
          <a:lstStyle/>
          <a:p>
            <a:pPr algn="l">
              <a:lnSpc>
                <a:spcPts val="3888"/>
              </a:lnSpc>
            </a:pPr>
          </a:p>
          <a:p>
            <a:pPr algn="l">
              <a:lnSpc>
                <a:spcPts val="3888"/>
              </a:lnSpc>
            </a:pPr>
            <a:r>
              <a:rPr lang="en-US" sz="2777">
                <a:solidFill>
                  <a:srgbClr val="FFFFFF"/>
                </a:solidFill>
                <a:latin typeface="Open Sans"/>
                <a:ea typeface="Open Sans"/>
                <a:cs typeface="Open Sans"/>
                <a:sym typeface="Open Sans"/>
              </a:rPr>
              <a:t>Th</a:t>
            </a:r>
            <a:r>
              <a:rPr lang="en-US" sz="2777">
                <a:solidFill>
                  <a:srgbClr val="FFFFFF"/>
                </a:solidFill>
                <a:latin typeface="Open Sans"/>
                <a:ea typeface="Open Sans"/>
                <a:cs typeface="Open Sans"/>
                <a:sym typeface="Open Sans"/>
              </a:rPr>
              <a:t>is project is a practical application of deep learning, where a Convolutional Neural Network (CNN) was built to classify plant leaf diseases using images.</a:t>
            </a:r>
          </a:p>
          <a:p>
            <a:pPr algn="l">
              <a:lnSpc>
                <a:spcPts val="3888"/>
              </a:lnSpc>
              <a:spcBef>
                <a:spcPct val="0"/>
              </a:spcBef>
            </a:pPr>
            <a:r>
              <a:rPr lang="en-US" sz="2777">
                <a:solidFill>
                  <a:srgbClr val="FFFFFF"/>
                </a:solidFill>
                <a:latin typeface="Open Sans"/>
                <a:ea typeface="Open Sans"/>
                <a:cs typeface="Open Sans"/>
                <a:sym typeface="Open Sans"/>
              </a:rPr>
              <a:t> The main work in this project focused on writing the code, training the model, and analyzing the results, while the dataset was prepared in advance.</a:t>
            </a:r>
          </a:p>
          <a:p>
            <a:pPr algn="l">
              <a:lnSpc>
                <a:spcPts val="1431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72350" y="1940108"/>
            <a:ext cx="11589850" cy="2119101"/>
          </a:xfrm>
          <a:custGeom>
            <a:avLst/>
            <a:gdLst/>
            <a:ahLst/>
            <a:cxnLst/>
            <a:rect r="r" b="b" t="t" l="l"/>
            <a:pathLst>
              <a:path h="2119101" w="11589850">
                <a:moveTo>
                  <a:pt x="0" y="0"/>
                </a:moveTo>
                <a:lnTo>
                  <a:pt x="11589850" y="0"/>
                </a:lnTo>
                <a:lnTo>
                  <a:pt x="11589850" y="2119100"/>
                </a:lnTo>
                <a:lnTo>
                  <a:pt x="0" y="2119100"/>
                </a:lnTo>
                <a:lnTo>
                  <a:pt x="0" y="0"/>
                </a:lnTo>
                <a:close/>
              </a:path>
            </a:pathLst>
          </a:custGeom>
          <a:blipFill>
            <a:blip r:embed="rId4"/>
            <a:stretch>
              <a:fillRect l="0" t="0" r="0" b="0"/>
            </a:stretch>
          </a:blipFill>
        </p:spPr>
      </p:sp>
      <p:sp>
        <p:nvSpPr>
          <p:cNvPr name="Freeform 4" id="4"/>
          <p:cNvSpPr/>
          <p:nvPr/>
        </p:nvSpPr>
        <p:spPr>
          <a:xfrm flipH="false" flipV="false" rot="0">
            <a:off x="2882937" y="3127487"/>
            <a:ext cx="1471528" cy="1454974"/>
          </a:xfrm>
          <a:custGeom>
            <a:avLst/>
            <a:gdLst/>
            <a:ahLst/>
            <a:cxnLst/>
            <a:rect r="r" b="b" t="t" l="l"/>
            <a:pathLst>
              <a:path h="1454974" w="1471528">
                <a:moveTo>
                  <a:pt x="0" y="0"/>
                </a:moveTo>
                <a:lnTo>
                  <a:pt x="1471528" y="0"/>
                </a:lnTo>
                <a:lnTo>
                  <a:pt x="1471528" y="1454974"/>
                </a:lnTo>
                <a:lnTo>
                  <a:pt x="0" y="1454974"/>
                </a:lnTo>
                <a:lnTo>
                  <a:pt x="0" y="0"/>
                </a:lnTo>
                <a:close/>
              </a:path>
            </a:pathLst>
          </a:custGeom>
          <a:blipFill>
            <a:blip r:embed="rId5">
              <a:alphaModFix amt="29000"/>
            </a:blip>
            <a:stretch>
              <a:fillRect l="0" t="0" r="0" b="0"/>
            </a:stretch>
          </a:blipFill>
        </p:spPr>
      </p:sp>
      <p:sp>
        <p:nvSpPr>
          <p:cNvPr name="TextBox 5" id="5"/>
          <p:cNvSpPr txBox="true"/>
          <p:nvPr/>
        </p:nvSpPr>
        <p:spPr>
          <a:xfrm rot="0">
            <a:off x="4300907" y="2553111"/>
            <a:ext cx="10132737" cy="969295"/>
          </a:xfrm>
          <a:prstGeom prst="rect">
            <a:avLst/>
          </a:prstGeom>
        </p:spPr>
        <p:txBody>
          <a:bodyPr anchor="t" rtlCol="false" tIns="0" lIns="0" bIns="0" rIns="0">
            <a:spAutoFit/>
          </a:bodyPr>
          <a:lstStyle/>
          <a:p>
            <a:pPr algn="ctr">
              <a:lnSpc>
                <a:spcPts val="7485"/>
              </a:lnSpc>
            </a:pPr>
            <a:r>
              <a:rPr lang="en-US" sz="6867">
                <a:solidFill>
                  <a:srgbClr val="FFFFFF"/>
                </a:solidFill>
                <a:latin typeface="Anton"/>
                <a:ea typeface="Anton"/>
                <a:cs typeface="Anton"/>
                <a:sym typeface="Anton"/>
              </a:rPr>
              <a:t> INTRODUCTION </a:t>
            </a:r>
          </a:p>
        </p:txBody>
      </p:sp>
      <p:sp>
        <p:nvSpPr>
          <p:cNvPr name="Freeform 6" id="6"/>
          <p:cNvSpPr/>
          <p:nvPr/>
        </p:nvSpPr>
        <p:spPr>
          <a:xfrm flipH="false" flipV="false" rot="0">
            <a:off x="14380085" y="1268003"/>
            <a:ext cx="1471528" cy="1454974"/>
          </a:xfrm>
          <a:custGeom>
            <a:avLst/>
            <a:gdLst/>
            <a:ahLst/>
            <a:cxnLst/>
            <a:rect r="r" b="b" t="t" l="l"/>
            <a:pathLst>
              <a:path h="1454974" w="1471528">
                <a:moveTo>
                  <a:pt x="0" y="0"/>
                </a:moveTo>
                <a:lnTo>
                  <a:pt x="1471529" y="0"/>
                </a:lnTo>
                <a:lnTo>
                  <a:pt x="1471529" y="1454973"/>
                </a:lnTo>
                <a:lnTo>
                  <a:pt x="0" y="1454973"/>
                </a:lnTo>
                <a:lnTo>
                  <a:pt x="0" y="0"/>
                </a:lnTo>
                <a:close/>
              </a:path>
            </a:pathLst>
          </a:custGeom>
          <a:blipFill>
            <a:blip r:embed="rId5">
              <a:alphaModFix amt="29000"/>
            </a:blip>
            <a:stretch>
              <a:fillRect l="0" t="0" r="0" b="0"/>
            </a:stretch>
          </a:blipFill>
        </p:spPr>
      </p:sp>
      <p:sp>
        <p:nvSpPr>
          <p:cNvPr name="Freeform 7" id="7"/>
          <p:cNvSpPr/>
          <p:nvPr/>
        </p:nvSpPr>
        <p:spPr>
          <a:xfrm flipH="false" flipV="false" rot="0">
            <a:off x="15344434" y="5683897"/>
            <a:ext cx="3829732" cy="3829732"/>
          </a:xfrm>
          <a:custGeom>
            <a:avLst/>
            <a:gdLst/>
            <a:ahLst/>
            <a:cxnLst/>
            <a:rect r="r" b="b" t="t" l="l"/>
            <a:pathLst>
              <a:path h="3829732" w="3829732">
                <a:moveTo>
                  <a:pt x="0" y="0"/>
                </a:moveTo>
                <a:lnTo>
                  <a:pt x="3829732" y="0"/>
                </a:lnTo>
                <a:lnTo>
                  <a:pt x="3829732" y="3829732"/>
                </a:lnTo>
                <a:lnTo>
                  <a:pt x="0" y="3829732"/>
                </a:lnTo>
                <a:lnTo>
                  <a:pt x="0" y="0"/>
                </a:lnTo>
                <a:close/>
              </a:path>
            </a:pathLst>
          </a:custGeom>
          <a:blipFill>
            <a:blip r:embed="rId6"/>
            <a:stretch>
              <a:fillRect l="0" t="0" r="0" b="0"/>
            </a:stretch>
          </a:blipFill>
        </p:spPr>
      </p:sp>
      <p:sp>
        <p:nvSpPr>
          <p:cNvPr name="TextBox 8" id="8"/>
          <p:cNvSpPr txBox="true"/>
          <p:nvPr/>
        </p:nvSpPr>
        <p:spPr>
          <a:xfrm rot="0">
            <a:off x="2882937" y="4334811"/>
            <a:ext cx="14153641" cy="5099502"/>
          </a:xfrm>
          <a:prstGeom prst="rect">
            <a:avLst/>
          </a:prstGeom>
        </p:spPr>
        <p:txBody>
          <a:bodyPr anchor="t" rtlCol="false" tIns="0" lIns="0" bIns="0" rIns="0">
            <a:spAutoFit/>
          </a:bodyPr>
          <a:lstStyle/>
          <a:p>
            <a:pPr algn="l">
              <a:lnSpc>
                <a:spcPts val="3589"/>
              </a:lnSpc>
            </a:pPr>
            <a:r>
              <a:rPr lang="en-US" sz="2564">
                <a:solidFill>
                  <a:srgbClr val="FFFFFF"/>
                </a:solidFill>
                <a:latin typeface="Biski"/>
                <a:ea typeface="Biski"/>
                <a:cs typeface="Biski"/>
                <a:sym typeface="Biski"/>
              </a:rPr>
              <a:t>Plant diseases have a significant impact on agricultural productivity and crop quality. Early and accurate detection of plant diseases is essential to reduce crop losses and improve food production.</a:t>
            </a:r>
          </a:p>
          <a:p>
            <a:pPr algn="l">
              <a:lnSpc>
                <a:spcPts val="3589"/>
              </a:lnSpc>
            </a:pPr>
            <a:r>
              <a:rPr lang="en-US" sz="2564">
                <a:solidFill>
                  <a:srgbClr val="FFFFFF"/>
                </a:solidFill>
                <a:latin typeface="Biski"/>
                <a:ea typeface="Biski"/>
                <a:cs typeface="Biski"/>
                <a:sym typeface="Biski"/>
              </a:rPr>
              <a:t>With the advancement of deep learning and computer vision, Convolutional Neural Networks (CNNs) have become an effective approach for image-based classification tasks. In this project, a CNN model is developed to classify plant leaf diseases using image data.</a:t>
            </a:r>
          </a:p>
          <a:p>
            <a:pPr algn="l">
              <a:lnSpc>
                <a:spcPts val="3589"/>
              </a:lnSpc>
            </a:pPr>
            <a:r>
              <a:rPr lang="en-US" sz="2564">
                <a:solidFill>
                  <a:srgbClr val="FFFFFF"/>
                </a:solidFill>
                <a:latin typeface="Biski"/>
                <a:ea typeface="Biski"/>
                <a:cs typeface="Biski"/>
                <a:sym typeface="Biski"/>
              </a:rPr>
              <a:t>The project demonstrates a complete deep learning workflow, including data preprocessing, model training, evaluation, and result analysis, highlighting the practical application of CNNs in real-world agricultural problems.</a:t>
            </a:r>
          </a:p>
          <a:p>
            <a:pPr algn="l">
              <a:lnSpc>
                <a:spcPts val="3589"/>
              </a:lnSpc>
              <a:spcBef>
                <a:spcPct val="0"/>
              </a:spcBef>
            </a:pPr>
          </a:p>
        </p:txBody>
      </p:sp>
      <p:sp>
        <p:nvSpPr>
          <p:cNvPr name="Freeform 9" id="9"/>
          <p:cNvSpPr/>
          <p:nvPr/>
        </p:nvSpPr>
        <p:spPr>
          <a:xfrm flipH="false" flipV="false" rot="0">
            <a:off x="-886166" y="1940108"/>
            <a:ext cx="3829732" cy="3829732"/>
          </a:xfrm>
          <a:custGeom>
            <a:avLst/>
            <a:gdLst/>
            <a:ahLst/>
            <a:cxnLst/>
            <a:rect r="r" b="b" t="t" l="l"/>
            <a:pathLst>
              <a:path h="3829732" w="3829732">
                <a:moveTo>
                  <a:pt x="0" y="0"/>
                </a:moveTo>
                <a:lnTo>
                  <a:pt x="3829732" y="0"/>
                </a:lnTo>
                <a:lnTo>
                  <a:pt x="3829732" y="3829732"/>
                </a:lnTo>
                <a:lnTo>
                  <a:pt x="0" y="3829732"/>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84958" y="6072528"/>
            <a:ext cx="8548119" cy="4214472"/>
          </a:xfrm>
          <a:custGeom>
            <a:avLst/>
            <a:gdLst/>
            <a:ahLst/>
            <a:cxnLst/>
            <a:rect r="r" b="b" t="t" l="l"/>
            <a:pathLst>
              <a:path h="4214472" w="8548119">
                <a:moveTo>
                  <a:pt x="0" y="0"/>
                </a:moveTo>
                <a:lnTo>
                  <a:pt x="8548119" y="0"/>
                </a:lnTo>
                <a:lnTo>
                  <a:pt x="8548119" y="4214472"/>
                </a:lnTo>
                <a:lnTo>
                  <a:pt x="0" y="4214472"/>
                </a:lnTo>
                <a:lnTo>
                  <a:pt x="0" y="0"/>
                </a:lnTo>
                <a:close/>
              </a:path>
            </a:pathLst>
          </a:custGeom>
          <a:blipFill>
            <a:blip r:embed="rId4"/>
            <a:stretch>
              <a:fillRect l="0" t="0" r="0" b="0"/>
            </a:stretch>
          </a:blipFill>
        </p:spPr>
      </p:sp>
      <p:sp>
        <p:nvSpPr>
          <p:cNvPr name="TextBox 4" id="4"/>
          <p:cNvSpPr txBox="true"/>
          <p:nvPr/>
        </p:nvSpPr>
        <p:spPr>
          <a:xfrm rot="0">
            <a:off x="559430" y="7188840"/>
            <a:ext cx="8887125" cy="2591449"/>
          </a:xfrm>
          <a:prstGeom prst="rect">
            <a:avLst/>
          </a:prstGeom>
        </p:spPr>
        <p:txBody>
          <a:bodyPr anchor="t" rtlCol="false" tIns="0" lIns="0" bIns="0" rIns="0">
            <a:spAutoFit/>
          </a:bodyPr>
          <a:lstStyle/>
          <a:p>
            <a:pPr algn="l">
              <a:lnSpc>
                <a:spcPts val="10147"/>
              </a:lnSpc>
            </a:pPr>
            <a:r>
              <a:rPr lang="en-US" sz="9309">
                <a:solidFill>
                  <a:srgbClr val="FFFFFF"/>
                </a:solidFill>
                <a:latin typeface="Anton"/>
                <a:ea typeface="Anton"/>
                <a:cs typeface="Anton"/>
                <a:sym typeface="Anton"/>
              </a:rPr>
              <a:t>DATASET DISCRPTION</a:t>
            </a:r>
          </a:p>
        </p:txBody>
      </p:sp>
      <p:sp>
        <p:nvSpPr>
          <p:cNvPr name="TextBox 5" id="5"/>
          <p:cNvSpPr txBox="true"/>
          <p:nvPr/>
        </p:nvSpPr>
        <p:spPr>
          <a:xfrm rot="0">
            <a:off x="1177332" y="971550"/>
            <a:ext cx="16251471" cy="4026371"/>
          </a:xfrm>
          <a:prstGeom prst="rect">
            <a:avLst/>
          </a:prstGeom>
        </p:spPr>
        <p:txBody>
          <a:bodyPr anchor="t" rtlCol="false" tIns="0" lIns="0" bIns="0" rIns="0">
            <a:spAutoFit/>
          </a:bodyPr>
          <a:lstStyle/>
          <a:p>
            <a:pPr algn="l">
              <a:lnSpc>
                <a:spcPts val="3650"/>
              </a:lnSpc>
            </a:pPr>
            <a:r>
              <a:rPr lang="en-US" b="true" sz="2607">
                <a:solidFill>
                  <a:srgbClr val="FFFFFF"/>
                </a:solidFill>
                <a:latin typeface="Canva Sans Bold"/>
                <a:ea typeface="Canva Sans Bold"/>
                <a:cs typeface="Canva Sans Bold"/>
                <a:sym typeface="Canva Sans Bold"/>
              </a:rPr>
              <a:t>Add a subThe dataset used in this project was collected from Kaggle and contains images of plant leaves affected by different diseases, as well as healthy leaves.</a:t>
            </a:r>
          </a:p>
          <a:p>
            <a:pPr algn="l">
              <a:lnSpc>
                <a:spcPts val="3650"/>
              </a:lnSpc>
            </a:pPr>
            <a:r>
              <a:rPr lang="en-US" b="true" sz="2607">
                <a:solidFill>
                  <a:srgbClr val="FFFFFF"/>
                </a:solidFill>
                <a:latin typeface="Canva Sans Bold"/>
                <a:ea typeface="Canva Sans Bold"/>
                <a:cs typeface="Canva Sans Bold"/>
                <a:sym typeface="Canva Sans Bold"/>
              </a:rPr>
              <a:t> The dataset includes images from multiple plant types such as tomato, potato, and pepper.</a:t>
            </a:r>
          </a:p>
          <a:p>
            <a:pPr algn="l">
              <a:lnSpc>
                <a:spcPts val="3650"/>
              </a:lnSpc>
            </a:pPr>
            <a:r>
              <a:rPr lang="en-US" b="true" sz="2607">
                <a:solidFill>
                  <a:srgbClr val="FFFFFF"/>
                </a:solidFill>
                <a:latin typeface="Canva Sans Bold"/>
                <a:ea typeface="Canva Sans Bold"/>
                <a:cs typeface="Canva Sans Bold"/>
                <a:sym typeface="Canva Sans Bold"/>
              </a:rPr>
              <a:t>Each disease category is stored in a separate folder, where each folder represents a single class.</a:t>
            </a:r>
          </a:p>
          <a:p>
            <a:pPr algn="l">
              <a:lnSpc>
                <a:spcPts val="3650"/>
              </a:lnSpc>
            </a:pPr>
            <a:r>
              <a:rPr lang="en-US" b="true" sz="2607">
                <a:solidFill>
                  <a:srgbClr val="FFFFFF"/>
                </a:solidFill>
                <a:latin typeface="Canva Sans Bold"/>
                <a:ea typeface="Canva Sans Bold"/>
                <a:cs typeface="Canva Sans Bold"/>
                <a:sym typeface="Canva Sans Bold"/>
              </a:rPr>
              <a:t> This structure allows easy loading of the dataset using TensorFlow tools and enables automatic label assignment based on folder names.</a:t>
            </a:r>
          </a:p>
          <a:p>
            <a:pPr algn="l">
              <a:lnSpc>
                <a:spcPts val="3650"/>
              </a:lnSpc>
            </a:pPr>
            <a:r>
              <a:rPr lang="en-US" b="true" sz="2607">
                <a:solidFill>
                  <a:srgbClr val="FFFFFF"/>
                </a:solidFill>
                <a:latin typeface="Canva Sans Bold"/>
                <a:ea typeface="Canva Sans Bold"/>
                <a:cs typeface="Canva Sans Bold"/>
                <a:sym typeface="Canva Sans Bold"/>
              </a:rPr>
              <a:t>The dataset provides a sufficient number of images for training, validation, and testing, making it suitable for building and evaluating a CNN-based image classification model.</a:t>
            </a:r>
          </a:p>
          <a:p>
            <a:pPr algn="l">
              <a:lnSpc>
                <a:spcPts val="2948"/>
              </a:lnSpc>
            </a:pPr>
            <a:r>
              <a:rPr lang="en-US" b="true" sz="2105">
                <a:solidFill>
                  <a:srgbClr val="FFFFFF"/>
                </a:solidFill>
                <a:latin typeface="Canva Sans Bold"/>
                <a:ea typeface="Canva Sans Bold"/>
                <a:cs typeface="Canva Sans Bold"/>
                <a:sym typeface="Canva Sans Bold"/>
              </a:rPr>
              <a:t>heading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2281" y="3950750"/>
            <a:ext cx="4929188" cy="4923026"/>
          </a:xfrm>
          <a:custGeom>
            <a:avLst/>
            <a:gdLst/>
            <a:ahLst/>
            <a:cxnLst/>
            <a:rect r="r" b="b" t="t" l="l"/>
            <a:pathLst>
              <a:path h="4923026" w="4929188">
                <a:moveTo>
                  <a:pt x="0" y="0"/>
                </a:moveTo>
                <a:lnTo>
                  <a:pt x="4929188" y="0"/>
                </a:lnTo>
                <a:lnTo>
                  <a:pt x="4929188" y="4923026"/>
                </a:lnTo>
                <a:lnTo>
                  <a:pt x="0" y="4923026"/>
                </a:lnTo>
                <a:lnTo>
                  <a:pt x="0" y="0"/>
                </a:lnTo>
                <a:close/>
              </a:path>
            </a:pathLst>
          </a:custGeom>
          <a:blipFill>
            <a:blip r:embed="rId4"/>
            <a:stretch>
              <a:fillRect l="0" t="0" r="0" b="0"/>
            </a:stretch>
          </a:blipFill>
        </p:spPr>
      </p:sp>
      <p:sp>
        <p:nvSpPr>
          <p:cNvPr name="Freeform 4" id="4"/>
          <p:cNvSpPr/>
          <p:nvPr/>
        </p:nvSpPr>
        <p:spPr>
          <a:xfrm flipH="false" flipV="false" rot="0">
            <a:off x="6783898" y="1843389"/>
            <a:ext cx="10855512" cy="6276460"/>
          </a:xfrm>
          <a:custGeom>
            <a:avLst/>
            <a:gdLst/>
            <a:ahLst/>
            <a:cxnLst/>
            <a:rect r="r" b="b" t="t" l="l"/>
            <a:pathLst>
              <a:path h="6276460" w="10855512">
                <a:moveTo>
                  <a:pt x="0" y="0"/>
                </a:moveTo>
                <a:lnTo>
                  <a:pt x="10855512" y="0"/>
                </a:lnTo>
                <a:lnTo>
                  <a:pt x="10855512" y="6276460"/>
                </a:lnTo>
                <a:lnTo>
                  <a:pt x="0" y="6276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7515603" y="3950750"/>
            <a:ext cx="3086100" cy="3101262"/>
            <a:chOff x="0" y="0"/>
            <a:chExt cx="812800" cy="816793"/>
          </a:xfrm>
        </p:grpSpPr>
        <p:sp>
          <p:nvSpPr>
            <p:cNvPr name="Freeform 6" id="6"/>
            <p:cNvSpPr/>
            <p:nvPr/>
          </p:nvSpPr>
          <p:spPr>
            <a:xfrm flipH="false" flipV="false" rot="0">
              <a:off x="0" y="0"/>
              <a:ext cx="812800" cy="816793"/>
            </a:xfrm>
            <a:custGeom>
              <a:avLst/>
              <a:gdLst/>
              <a:ahLst/>
              <a:cxnLst/>
              <a:rect r="r" b="b" t="t" l="l"/>
              <a:pathLst>
                <a:path h="816793" w="812800">
                  <a:moveTo>
                    <a:pt x="0" y="0"/>
                  </a:moveTo>
                  <a:lnTo>
                    <a:pt x="812800" y="0"/>
                  </a:lnTo>
                  <a:lnTo>
                    <a:pt x="812800" y="816793"/>
                  </a:lnTo>
                  <a:lnTo>
                    <a:pt x="0" y="816793"/>
                  </a:lnTo>
                  <a:close/>
                </a:path>
              </a:pathLst>
            </a:custGeom>
            <a:gradFill rotWithShape="true">
              <a:gsLst>
                <a:gs pos="0">
                  <a:srgbClr val="365E93">
                    <a:alpha val="34000"/>
                  </a:srgbClr>
                </a:gs>
                <a:gs pos="100000">
                  <a:srgbClr val="AF2BA5">
                    <a:alpha val="34000"/>
                  </a:srgbClr>
                </a:gs>
              </a:gsLst>
              <a:lin ang="0"/>
            </a:gradFill>
          </p:spPr>
        </p:sp>
        <p:sp>
          <p:nvSpPr>
            <p:cNvPr name="TextBox 7" id="7"/>
            <p:cNvSpPr txBox="true"/>
            <p:nvPr/>
          </p:nvSpPr>
          <p:spPr>
            <a:xfrm>
              <a:off x="0" y="-38100"/>
              <a:ext cx="812800" cy="85489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19173" y="3626790"/>
            <a:ext cx="5267534" cy="3147719"/>
          </a:xfrm>
          <a:prstGeom prst="rect">
            <a:avLst/>
          </a:prstGeom>
        </p:spPr>
        <p:txBody>
          <a:bodyPr anchor="t" rtlCol="false" tIns="0" lIns="0" bIns="0" rIns="0">
            <a:spAutoFit/>
          </a:bodyPr>
          <a:lstStyle/>
          <a:p>
            <a:pPr algn="l">
              <a:lnSpc>
                <a:spcPts val="12239"/>
              </a:lnSpc>
            </a:pPr>
            <a:r>
              <a:rPr lang="en-US" sz="11229">
                <a:solidFill>
                  <a:srgbClr val="FFFFFF"/>
                </a:solidFill>
                <a:latin typeface="Anton"/>
                <a:ea typeface="Anton"/>
                <a:cs typeface="Anton"/>
                <a:sym typeface="Anton"/>
              </a:rPr>
              <a:t>CURRENT TRENDS</a:t>
            </a:r>
          </a:p>
        </p:txBody>
      </p:sp>
      <p:grpSp>
        <p:nvGrpSpPr>
          <p:cNvPr name="Group 9" id="9"/>
          <p:cNvGrpSpPr/>
          <p:nvPr/>
        </p:nvGrpSpPr>
        <p:grpSpPr>
          <a:xfrm rot="0">
            <a:off x="7515603" y="2752384"/>
            <a:ext cx="3086100" cy="1198366"/>
            <a:chOff x="0" y="0"/>
            <a:chExt cx="812800" cy="315619"/>
          </a:xfrm>
        </p:grpSpPr>
        <p:sp>
          <p:nvSpPr>
            <p:cNvPr name="Freeform 10" id="10"/>
            <p:cNvSpPr/>
            <p:nvPr/>
          </p:nvSpPr>
          <p:spPr>
            <a:xfrm flipH="false" flipV="false" rot="0">
              <a:off x="0" y="0"/>
              <a:ext cx="812800" cy="315619"/>
            </a:xfrm>
            <a:custGeom>
              <a:avLst/>
              <a:gdLst/>
              <a:ahLst/>
              <a:cxnLst/>
              <a:rect r="r" b="b" t="t" l="l"/>
              <a:pathLst>
                <a:path h="315619" w="812800">
                  <a:moveTo>
                    <a:pt x="0" y="0"/>
                  </a:moveTo>
                  <a:lnTo>
                    <a:pt x="812800" y="0"/>
                  </a:lnTo>
                  <a:lnTo>
                    <a:pt x="812800" y="315619"/>
                  </a:lnTo>
                  <a:lnTo>
                    <a:pt x="0" y="315619"/>
                  </a:lnTo>
                  <a:close/>
                </a:path>
              </a:pathLst>
            </a:custGeom>
            <a:gradFill rotWithShape="true">
              <a:gsLst>
                <a:gs pos="0">
                  <a:srgbClr val="365E93">
                    <a:alpha val="56000"/>
                  </a:srgbClr>
                </a:gs>
                <a:gs pos="100000">
                  <a:srgbClr val="AF2BA5">
                    <a:alpha val="56000"/>
                  </a:srgbClr>
                </a:gs>
              </a:gsLst>
              <a:lin ang="0"/>
            </a:gradFill>
          </p:spPr>
        </p:sp>
        <p:sp>
          <p:nvSpPr>
            <p:cNvPr name="TextBox 11" id="11"/>
            <p:cNvSpPr txBox="true"/>
            <p:nvPr/>
          </p:nvSpPr>
          <p:spPr>
            <a:xfrm>
              <a:off x="0" y="-38100"/>
              <a:ext cx="812800" cy="353719"/>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7812242" y="2761909"/>
            <a:ext cx="2573569" cy="1047173"/>
          </a:xfrm>
          <a:prstGeom prst="rect">
            <a:avLst/>
          </a:prstGeom>
        </p:spPr>
        <p:txBody>
          <a:bodyPr anchor="t" rtlCol="false" tIns="0" lIns="0" bIns="0" rIns="0">
            <a:spAutoFit/>
          </a:bodyPr>
          <a:lstStyle/>
          <a:p>
            <a:pPr algn="ctr">
              <a:lnSpc>
                <a:spcPts val="2718"/>
              </a:lnSpc>
            </a:pPr>
            <a:r>
              <a:rPr lang="en-US" b="true" sz="2449">
                <a:solidFill>
                  <a:srgbClr val="FFFFFF"/>
                </a:solidFill>
                <a:latin typeface="Raleway Bold"/>
                <a:ea typeface="Raleway Bold"/>
                <a:cs typeface="Raleway Bold"/>
                <a:sym typeface="Raleway Bold"/>
              </a:rPr>
              <a:t>Growth in Deep Learning Applications</a:t>
            </a:r>
          </a:p>
        </p:txBody>
      </p:sp>
      <p:grpSp>
        <p:nvGrpSpPr>
          <p:cNvPr name="Group 13" id="13"/>
          <p:cNvGrpSpPr/>
          <p:nvPr/>
        </p:nvGrpSpPr>
        <p:grpSpPr>
          <a:xfrm rot="0">
            <a:off x="10774779" y="3943317"/>
            <a:ext cx="3086100" cy="3101262"/>
            <a:chOff x="0" y="0"/>
            <a:chExt cx="812800" cy="816793"/>
          </a:xfrm>
        </p:grpSpPr>
        <p:sp>
          <p:nvSpPr>
            <p:cNvPr name="Freeform 14" id="14"/>
            <p:cNvSpPr/>
            <p:nvPr/>
          </p:nvSpPr>
          <p:spPr>
            <a:xfrm flipH="false" flipV="false" rot="0">
              <a:off x="0" y="0"/>
              <a:ext cx="812800" cy="816793"/>
            </a:xfrm>
            <a:custGeom>
              <a:avLst/>
              <a:gdLst/>
              <a:ahLst/>
              <a:cxnLst/>
              <a:rect r="r" b="b" t="t" l="l"/>
              <a:pathLst>
                <a:path h="816793" w="812800">
                  <a:moveTo>
                    <a:pt x="0" y="0"/>
                  </a:moveTo>
                  <a:lnTo>
                    <a:pt x="812800" y="0"/>
                  </a:lnTo>
                  <a:lnTo>
                    <a:pt x="812800" y="816793"/>
                  </a:lnTo>
                  <a:lnTo>
                    <a:pt x="0" y="816793"/>
                  </a:lnTo>
                  <a:close/>
                </a:path>
              </a:pathLst>
            </a:custGeom>
            <a:gradFill rotWithShape="true">
              <a:gsLst>
                <a:gs pos="0">
                  <a:srgbClr val="365E93">
                    <a:alpha val="34000"/>
                  </a:srgbClr>
                </a:gs>
                <a:gs pos="100000">
                  <a:srgbClr val="AF2BA5">
                    <a:alpha val="34000"/>
                  </a:srgbClr>
                </a:gs>
              </a:gsLst>
              <a:lin ang="0"/>
            </a:gradFill>
          </p:spPr>
        </p:sp>
        <p:sp>
          <p:nvSpPr>
            <p:cNvPr name="TextBox 15" id="15"/>
            <p:cNvSpPr txBox="true"/>
            <p:nvPr/>
          </p:nvSpPr>
          <p:spPr>
            <a:xfrm>
              <a:off x="0" y="-38100"/>
              <a:ext cx="812800" cy="85489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0774779" y="2744952"/>
            <a:ext cx="3086100" cy="1198366"/>
            <a:chOff x="0" y="0"/>
            <a:chExt cx="812800" cy="315619"/>
          </a:xfrm>
        </p:grpSpPr>
        <p:sp>
          <p:nvSpPr>
            <p:cNvPr name="Freeform 17" id="17"/>
            <p:cNvSpPr/>
            <p:nvPr/>
          </p:nvSpPr>
          <p:spPr>
            <a:xfrm flipH="false" flipV="false" rot="0">
              <a:off x="0" y="0"/>
              <a:ext cx="812800" cy="315619"/>
            </a:xfrm>
            <a:custGeom>
              <a:avLst/>
              <a:gdLst/>
              <a:ahLst/>
              <a:cxnLst/>
              <a:rect r="r" b="b" t="t" l="l"/>
              <a:pathLst>
                <a:path h="315619" w="812800">
                  <a:moveTo>
                    <a:pt x="0" y="0"/>
                  </a:moveTo>
                  <a:lnTo>
                    <a:pt x="812800" y="0"/>
                  </a:lnTo>
                  <a:lnTo>
                    <a:pt x="812800" y="315619"/>
                  </a:lnTo>
                  <a:lnTo>
                    <a:pt x="0" y="315619"/>
                  </a:lnTo>
                  <a:close/>
                </a:path>
              </a:pathLst>
            </a:custGeom>
            <a:gradFill rotWithShape="true">
              <a:gsLst>
                <a:gs pos="0">
                  <a:srgbClr val="365E93">
                    <a:alpha val="56000"/>
                  </a:srgbClr>
                </a:gs>
                <a:gs pos="100000">
                  <a:srgbClr val="AF2BA5">
                    <a:alpha val="56000"/>
                  </a:srgbClr>
                </a:gs>
              </a:gsLst>
              <a:lin ang="0"/>
            </a:gradFill>
          </p:spPr>
        </p:sp>
        <p:sp>
          <p:nvSpPr>
            <p:cNvPr name="TextBox 18" id="18"/>
            <p:cNvSpPr txBox="true"/>
            <p:nvPr/>
          </p:nvSpPr>
          <p:spPr>
            <a:xfrm>
              <a:off x="0" y="-38100"/>
              <a:ext cx="812800" cy="353719"/>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0902912" y="2996761"/>
            <a:ext cx="2829835" cy="361373"/>
          </a:xfrm>
          <a:prstGeom prst="rect">
            <a:avLst/>
          </a:prstGeom>
        </p:spPr>
        <p:txBody>
          <a:bodyPr anchor="t" rtlCol="false" tIns="0" lIns="0" bIns="0" rIns="0">
            <a:spAutoFit/>
          </a:bodyPr>
          <a:lstStyle/>
          <a:p>
            <a:pPr algn="ctr">
              <a:lnSpc>
                <a:spcPts val="2718"/>
              </a:lnSpc>
            </a:pPr>
            <a:r>
              <a:rPr lang="en-US" b="true" sz="2449">
                <a:solidFill>
                  <a:srgbClr val="FFFFFF"/>
                </a:solidFill>
                <a:latin typeface="Raleway Bold"/>
                <a:ea typeface="Raleway Bold"/>
                <a:cs typeface="Raleway Bold"/>
                <a:sym typeface="Raleway Bold"/>
              </a:rPr>
              <a:t>CNN in Agriculture</a:t>
            </a:r>
          </a:p>
        </p:txBody>
      </p:sp>
      <p:grpSp>
        <p:nvGrpSpPr>
          <p:cNvPr name="Group 20" id="20"/>
          <p:cNvGrpSpPr/>
          <p:nvPr/>
        </p:nvGrpSpPr>
        <p:grpSpPr>
          <a:xfrm rot="0">
            <a:off x="14033956" y="3935885"/>
            <a:ext cx="3086100" cy="3101262"/>
            <a:chOff x="0" y="0"/>
            <a:chExt cx="812800" cy="816793"/>
          </a:xfrm>
        </p:grpSpPr>
        <p:sp>
          <p:nvSpPr>
            <p:cNvPr name="Freeform 21" id="21"/>
            <p:cNvSpPr/>
            <p:nvPr/>
          </p:nvSpPr>
          <p:spPr>
            <a:xfrm flipH="false" flipV="false" rot="0">
              <a:off x="0" y="0"/>
              <a:ext cx="812800" cy="816793"/>
            </a:xfrm>
            <a:custGeom>
              <a:avLst/>
              <a:gdLst/>
              <a:ahLst/>
              <a:cxnLst/>
              <a:rect r="r" b="b" t="t" l="l"/>
              <a:pathLst>
                <a:path h="816793" w="812800">
                  <a:moveTo>
                    <a:pt x="0" y="0"/>
                  </a:moveTo>
                  <a:lnTo>
                    <a:pt x="812800" y="0"/>
                  </a:lnTo>
                  <a:lnTo>
                    <a:pt x="812800" y="816793"/>
                  </a:lnTo>
                  <a:lnTo>
                    <a:pt x="0" y="816793"/>
                  </a:lnTo>
                  <a:close/>
                </a:path>
              </a:pathLst>
            </a:custGeom>
            <a:gradFill rotWithShape="true">
              <a:gsLst>
                <a:gs pos="0">
                  <a:srgbClr val="365E93">
                    <a:alpha val="34000"/>
                  </a:srgbClr>
                </a:gs>
                <a:gs pos="100000">
                  <a:srgbClr val="AF2BA5">
                    <a:alpha val="34000"/>
                  </a:srgbClr>
                </a:gs>
              </a:gsLst>
              <a:lin ang="0"/>
            </a:gradFill>
          </p:spPr>
        </p:sp>
        <p:sp>
          <p:nvSpPr>
            <p:cNvPr name="TextBox 22" id="22"/>
            <p:cNvSpPr txBox="true"/>
            <p:nvPr/>
          </p:nvSpPr>
          <p:spPr>
            <a:xfrm>
              <a:off x="0" y="-38100"/>
              <a:ext cx="812800" cy="85489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4033956" y="2737520"/>
            <a:ext cx="3086100" cy="1198366"/>
            <a:chOff x="0" y="0"/>
            <a:chExt cx="812800" cy="315619"/>
          </a:xfrm>
        </p:grpSpPr>
        <p:sp>
          <p:nvSpPr>
            <p:cNvPr name="Freeform 24" id="24"/>
            <p:cNvSpPr/>
            <p:nvPr/>
          </p:nvSpPr>
          <p:spPr>
            <a:xfrm flipH="false" flipV="false" rot="0">
              <a:off x="0" y="0"/>
              <a:ext cx="812800" cy="315619"/>
            </a:xfrm>
            <a:custGeom>
              <a:avLst/>
              <a:gdLst/>
              <a:ahLst/>
              <a:cxnLst/>
              <a:rect r="r" b="b" t="t" l="l"/>
              <a:pathLst>
                <a:path h="315619" w="812800">
                  <a:moveTo>
                    <a:pt x="0" y="0"/>
                  </a:moveTo>
                  <a:lnTo>
                    <a:pt x="812800" y="0"/>
                  </a:lnTo>
                  <a:lnTo>
                    <a:pt x="812800" y="315619"/>
                  </a:lnTo>
                  <a:lnTo>
                    <a:pt x="0" y="315619"/>
                  </a:lnTo>
                  <a:close/>
                </a:path>
              </a:pathLst>
            </a:custGeom>
            <a:gradFill rotWithShape="true">
              <a:gsLst>
                <a:gs pos="0">
                  <a:srgbClr val="365E93">
                    <a:alpha val="56000"/>
                  </a:srgbClr>
                </a:gs>
                <a:gs pos="100000">
                  <a:srgbClr val="AF2BA5">
                    <a:alpha val="56000"/>
                  </a:srgbClr>
                </a:gs>
              </a:gsLst>
              <a:lin ang="0"/>
            </a:gradFill>
          </p:spPr>
        </p:sp>
        <p:sp>
          <p:nvSpPr>
            <p:cNvPr name="TextBox 25" id="25"/>
            <p:cNvSpPr txBox="true"/>
            <p:nvPr/>
          </p:nvSpPr>
          <p:spPr>
            <a:xfrm>
              <a:off x="0" y="-38100"/>
              <a:ext cx="812800" cy="353719"/>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14290222" y="2989328"/>
            <a:ext cx="2573569" cy="704273"/>
          </a:xfrm>
          <a:prstGeom prst="rect">
            <a:avLst/>
          </a:prstGeom>
        </p:spPr>
        <p:txBody>
          <a:bodyPr anchor="t" rtlCol="false" tIns="0" lIns="0" bIns="0" rIns="0">
            <a:spAutoFit/>
          </a:bodyPr>
          <a:lstStyle/>
          <a:p>
            <a:pPr algn="ctr">
              <a:lnSpc>
                <a:spcPts val="2718"/>
              </a:lnSpc>
            </a:pPr>
            <a:r>
              <a:rPr lang="en-US" b="true" sz="2449">
                <a:solidFill>
                  <a:srgbClr val="FFFFFF"/>
                </a:solidFill>
                <a:latin typeface="Raleway Bold"/>
                <a:ea typeface="Raleway Bold"/>
                <a:cs typeface="Raleway Bold"/>
                <a:sym typeface="Raleway Bold"/>
              </a:rPr>
              <a:t>Image-Based Diagnosis</a:t>
            </a:r>
          </a:p>
        </p:txBody>
      </p:sp>
      <p:sp>
        <p:nvSpPr>
          <p:cNvPr name="TextBox 27" id="27"/>
          <p:cNvSpPr txBox="true"/>
          <p:nvPr/>
        </p:nvSpPr>
        <p:spPr>
          <a:xfrm rot="0">
            <a:off x="7604519" y="4322512"/>
            <a:ext cx="2789461" cy="1865589"/>
          </a:xfrm>
          <a:prstGeom prst="rect">
            <a:avLst/>
          </a:prstGeom>
        </p:spPr>
        <p:txBody>
          <a:bodyPr anchor="t" rtlCol="false" tIns="0" lIns="0" bIns="0" rIns="0">
            <a:spAutoFit/>
          </a:bodyPr>
          <a:lstStyle/>
          <a:p>
            <a:pPr algn="ctr">
              <a:lnSpc>
                <a:spcPts val="3011"/>
              </a:lnSpc>
              <a:spcBef>
                <a:spcPct val="0"/>
              </a:spcBef>
            </a:pPr>
            <a:r>
              <a:rPr lang="en-US" sz="2150">
                <a:solidFill>
                  <a:srgbClr val="FFFFFF"/>
                </a:solidFill>
                <a:latin typeface="Raleway"/>
                <a:ea typeface="Raleway"/>
                <a:cs typeface="Raleway"/>
                <a:sym typeface="Raleway"/>
              </a:rPr>
              <a:t>CNN models are widely used for image classification tasks, especially in agriculture.</a:t>
            </a:r>
          </a:p>
        </p:txBody>
      </p:sp>
      <p:sp>
        <p:nvSpPr>
          <p:cNvPr name="TextBox 28" id="28"/>
          <p:cNvSpPr txBox="true"/>
          <p:nvPr/>
        </p:nvSpPr>
        <p:spPr>
          <a:xfrm rot="0">
            <a:off x="11111792" y="4322512"/>
            <a:ext cx="2412074" cy="1295786"/>
          </a:xfrm>
          <a:prstGeom prst="rect">
            <a:avLst/>
          </a:prstGeom>
        </p:spPr>
        <p:txBody>
          <a:bodyPr anchor="t" rtlCol="false" tIns="0" lIns="0" bIns="0" rIns="0">
            <a:spAutoFit/>
          </a:bodyPr>
          <a:lstStyle/>
          <a:p>
            <a:pPr algn="ctr">
              <a:lnSpc>
                <a:spcPts val="2603"/>
              </a:lnSpc>
              <a:spcBef>
                <a:spcPct val="0"/>
              </a:spcBef>
            </a:pPr>
            <a:r>
              <a:rPr lang="en-US" sz="1859">
                <a:solidFill>
                  <a:srgbClr val="FFFFFF"/>
                </a:solidFill>
                <a:latin typeface="Raleway"/>
                <a:ea typeface="Raleway"/>
                <a:cs typeface="Raleway"/>
                <a:sym typeface="Raleway"/>
              </a:rPr>
              <a:t>Deep learning enables automatic and accurate plant disease detection</a:t>
            </a:r>
          </a:p>
        </p:txBody>
      </p:sp>
      <p:sp>
        <p:nvSpPr>
          <p:cNvPr name="TextBox 29" id="29"/>
          <p:cNvSpPr txBox="true"/>
          <p:nvPr/>
        </p:nvSpPr>
        <p:spPr>
          <a:xfrm rot="0">
            <a:off x="14370969" y="4322512"/>
            <a:ext cx="2412074" cy="1619636"/>
          </a:xfrm>
          <a:prstGeom prst="rect">
            <a:avLst/>
          </a:prstGeom>
        </p:spPr>
        <p:txBody>
          <a:bodyPr anchor="t" rtlCol="false" tIns="0" lIns="0" bIns="0" rIns="0">
            <a:spAutoFit/>
          </a:bodyPr>
          <a:lstStyle/>
          <a:p>
            <a:pPr algn="ctr">
              <a:lnSpc>
                <a:spcPts val="2603"/>
              </a:lnSpc>
              <a:spcBef>
                <a:spcPct val="0"/>
              </a:spcBef>
            </a:pPr>
            <a:r>
              <a:rPr lang="en-US" sz="1859">
                <a:solidFill>
                  <a:srgbClr val="FFFFFF"/>
                </a:solidFill>
                <a:latin typeface="Raleway"/>
                <a:ea typeface="Raleway"/>
                <a:cs typeface="Raleway"/>
                <a:sym typeface="Raleway"/>
              </a:rPr>
              <a:t>Computer vision techniques are increasingly used for analyzing plant leaf images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1433" y="6692500"/>
            <a:ext cx="8673415" cy="2313881"/>
          </a:xfrm>
          <a:custGeom>
            <a:avLst/>
            <a:gdLst/>
            <a:ahLst/>
            <a:cxnLst/>
            <a:rect r="r" b="b" t="t" l="l"/>
            <a:pathLst>
              <a:path h="2313881" w="8673415">
                <a:moveTo>
                  <a:pt x="0" y="0"/>
                </a:moveTo>
                <a:lnTo>
                  <a:pt x="8673415" y="0"/>
                </a:lnTo>
                <a:lnTo>
                  <a:pt x="8673415" y="2313881"/>
                </a:lnTo>
                <a:lnTo>
                  <a:pt x="0" y="2313881"/>
                </a:lnTo>
                <a:lnTo>
                  <a:pt x="0" y="0"/>
                </a:lnTo>
                <a:close/>
              </a:path>
            </a:pathLst>
          </a:custGeom>
          <a:blipFill>
            <a:blip r:embed="rId4"/>
            <a:stretch>
              <a:fillRect l="0" t="0" r="0" b="0"/>
            </a:stretch>
          </a:blipFill>
        </p:spPr>
      </p:sp>
      <p:sp>
        <p:nvSpPr>
          <p:cNvPr name="TextBox 4" id="4"/>
          <p:cNvSpPr txBox="true"/>
          <p:nvPr/>
        </p:nvSpPr>
        <p:spPr>
          <a:xfrm rot="0">
            <a:off x="1466773" y="3374890"/>
            <a:ext cx="5267534" cy="3147719"/>
          </a:xfrm>
          <a:prstGeom prst="rect">
            <a:avLst/>
          </a:prstGeom>
        </p:spPr>
        <p:txBody>
          <a:bodyPr anchor="t" rtlCol="false" tIns="0" lIns="0" bIns="0" rIns="0">
            <a:spAutoFit/>
          </a:bodyPr>
          <a:lstStyle/>
          <a:p>
            <a:pPr algn="l">
              <a:lnSpc>
                <a:spcPts val="12239"/>
              </a:lnSpc>
            </a:pPr>
            <a:r>
              <a:rPr lang="en-US" sz="11229">
                <a:solidFill>
                  <a:srgbClr val="FFFFFF"/>
                </a:solidFill>
                <a:latin typeface="Anton"/>
                <a:ea typeface="Anton"/>
                <a:cs typeface="Anton"/>
                <a:sym typeface="Anton"/>
              </a:rPr>
              <a:t>DATA LODING</a:t>
            </a:r>
          </a:p>
        </p:txBody>
      </p:sp>
      <p:sp>
        <p:nvSpPr>
          <p:cNvPr name="TextBox 5" id="5"/>
          <p:cNvSpPr txBox="true"/>
          <p:nvPr/>
        </p:nvSpPr>
        <p:spPr>
          <a:xfrm rot="0">
            <a:off x="6734307" y="2095500"/>
            <a:ext cx="9480600" cy="4597000"/>
          </a:xfrm>
          <a:prstGeom prst="rect">
            <a:avLst/>
          </a:prstGeom>
        </p:spPr>
        <p:txBody>
          <a:bodyPr anchor="t" rtlCol="false" tIns="0" lIns="0" bIns="0" rIns="0">
            <a:spAutoFit/>
          </a:bodyPr>
          <a:lstStyle/>
          <a:p>
            <a:pPr algn="l">
              <a:lnSpc>
                <a:spcPts val="3347"/>
              </a:lnSpc>
            </a:pPr>
            <a:r>
              <a:rPr lang="en-US" sz="2390">
                <a:solidFill>
                  <a:srgbClr val="FFFFFF"/>
                </a:solidFill>
                <a:latin typeface="Alatsi"/>
                <a:ea typeface="Alatsi"/>
                <a:cs typeface="Alatsi"/>
                <a:sym typeface="Alatsi"/>
              </a:rPr>
              <a:t>The dataset is loaded using TensorFlow’s image_dataset_from_directory function.</a:t>
            </a:r>
          </a:p>
          <a:p>
            <a:pPr algn="l">
              <a:lnSpc>
                <a:spcPts val="3347"/>
              </a:lnSpc>
            </a:pPr>
            <a:r>
              <a:rPr lang="en-US" sz="2390">
                <a:solidFill>
                  <a:srgbClr val="FFFFFF"/>
                </a:solidFill>
                <a:latin typeface="Alatsi"/>
                <a:ea typeface="Alatsi"/>
                <a:cs typeface="Alatsi"/>
                <a:sym typeface="Alatsi"/>
              </a:rPr>
              <a:t> This function reads images from a directory structure where each folder represents a class label.</a:t>
            </a:r>
          </a:p>
          <a:p>
            <a:pPr algn="l">
              <a:lnSpc>
                <a:spcPts val="3347"/>
              </a:lnSpc>
            </a:pPr>
            <a:r>
              <a:rPr lang="en-US" sz="2390">
                <a:solidFill>
                  <a:srgbClr val="FFFFFF"/>
                </a:solidFill>
                <a:latin typeface="Alatsi"/>
                <a:ea typeface="Alatsi"/>
                <a:cs typeface="Alatsi"/>
                <a:sym typeface="Alatsi"/>
              </a:rPr>
              <a:t>Images are automatically resized to a fixed size using the image_size parameter during dataset loading and grouped into batches to optimize memory usage during training.</a:t>
            </a:r>
          </a:p>
          <a:p>
            <a:pPr algn="l">
              <a:lnSpc>
                <a:spcPts val="3347"/>
              </a:lnSpc>
              <a:spcBef>
                <a:spcPct val="0"/>
              </a:spcBef>
            </a:pPr>
            <a:r>
              <a:rPr lang="en-US" sz="2390">
                <a:solidFill>
                  <a:srgbClr val="FFFFFF"/>
                </a:solidFill>
                <a:latin typeface="Alatsi"/>
                <a:ea typeface="Alatsi"/>
                <a:cs typeface="Alatsi"/>
                <a:sym typeface="Alatsi"/>
              </a:rPr>
              <a:t> Shuffling is applied with a fixed seed to ensure a random but reproducible distribution of images, which helps improve model generalization.</a:t>
            </a:r>
          </a:p>
          <a:p>
            <a:pPr algn="just">
              <a:lnSpc>
                <a:spcPts val="334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3773" y="5456393"/>
            <a:ext cx="5530509" cy="4460088"/>
          </a:xfrm>
          <a:custGeom>
            <a:avLst/>
            <a:gdLst/>
            <a:ahLst/>
            <a:cxnLst/>
            <a:rect r="r" b="b" t="t" l="l"/>
            <a:pathLst>
              <a:path h="4460088" w="5530509">
                <a:moveTo>
                  <a:pt x="0" y="0"/>
                </a:moveTo>
                <a:lnTo>
                  <a:pt x="5530509" y="0"/>
                </a:lnTo>
                <a:lnTo>
                  <a:pt x="5530509" y="4460088"/>
                </a:lnTo>
                <a:lnTo>
                  <a:pt x="0" y="4460088"/>
                </a:lnTo>
                <a:lnTo>
                  <a:pt x="0" y="0"/>
                </a:lnTo>
                <a:close/>
              </a:path>
            </a:pathLst>
          </a:custGeom>
          <a:blipFill>
            <a:blip r:embed="rId4"/>
            <a:stretch>
              <a:fillRect l="0" t="0" r="0" b="0"/>
            </a:stretch>
          </a:blipFill>
        </p:spPr>
      </p:sp>
      <p:sp>
        <p:nvSpPr>
          <p:cNvPr name="Freeform 4" id="4"/>
          <p:cNvSpPr/>
          <p:nvPr/>
        </p:nvSpPr>
        <p:spPr>
          <a:xfrm flipH="false" flipV="false" rot="0">
            <a:off x="5542594" y="5456393"/>
            <a:ext cx="12888925" cy="4285567"/>
          </a:xfrm>
          <a:custGeom>
            <a:avLst/>
            <a:gdLst/>
            <a:ahLst/>
            <a:cxnLst/>
            <a:rect r="r" b="b" t="t" l="l"/>
            <a:pathLst>
              <a:path h="4285567" w="12888925">
                <a:moveTo>
                  <a:pt x="0" y="0"/>
                </a:moveTo>
                <a:lnTo>
                  <a:pt x="12888925" y="0"/>
                </a:lnTo>
                <a:lnTo>
                  <a:pt x="12888925" y="4285567"/>
                </a:lnTo>
                <a:lnTo>
                  <a:pt x="0" y="4285567"/>
                </a:lnTo>
                <a:lnTo>
                  <a:pt x="0" y="0"/>
                </a:lnTo>
                <a:close/>
              </a:path>
            </a:pathLst>
          </a:custGeom>
          <a:blipFill>
            <a:blip r:embed="rId5"/>
            <a:stretch>
              <a:fillRect l="0" t="0" r="0" b="0"/>
            </a:stretch>
          </a:blipFill>
        </p:spPr>
      </p:sp>
      <p:sp>
        <p:nvSpPr>
          <p:cNvPr name="TextBox 5" id="5"/>
          <p:cNvSpPr txBox="true"/>
          <p:nvPr/>
        </p:nvSpPr>
        <p:spPr>
          <a:xfrm rot="0">
            <a:off x="735131" y="1988509"/>
            <a:ext cx="6108171" cy="2214584"/>
          </a:xfrm>
          <a:prstGeom prst="rect">
            <a:avLst/>
          </a:prstGeom>
        </p:spPr>
        <p:txBody>
          <a:bodyPr anchor="t" rtlCol="false" tIns="0" lIns="0" bIns="0" rIns="0">
            <a:spAutoFit/>
          </a:bodyPr>
          <a:lstStyle/>
          <a:p>
            <a:pPr algn="l">
              <a:lnSpc>
                <a:spcPts val="8688"/>
              </a:lnSpc>
            </a:pPr>
            <a:r>
              <a:rPr lang="en-US" sz="7971">
                <a:solidFill>
                  <a:srgbClr val="FFFFFF"/>
                </a:solidFill>
                <a:latin typeface="Anton"/>
                <a:ea typeface="Anton"/>
                <a:cs typeface="Anton"/>
                <a:sym typeface="Anton"/>
              </a:rPr>
              <a:t>DATASET SPLITTING</a:t>
            </a:r>
          </a:p>
        </p:txBody>
      </p:sp>
      <p:sp>
        <p:nvSpPr>
          <p:cNvPr name="TextBox 6" id="6"/>
          <p:cNvSpPr txBox="true"/>
          <p:nvPr/>
        </p:nvSpPr>
        <p:spPr>
          <a:xfrm rot="0">
            <a:off x="5854282" y="1954435"/>
            <a:ext cx="11740676" cy="3189065"/>
          </a:xfrm>
          <a:prstGeom prst="rect">
            <a:avLst/>
          </a:prstGeom>
        </p:spPr>
        <p:txBody>
          <a:bodyPr anchor="t" rtlCol="false" tIns="0" lIns="0" bIns="0" rIns="0">
            <a:spAutoFit/>
          </a:bodyPr>
          <a:lstStyle/>
          <a:p>
            <a:pPr algn="l">
              <a:lnSpc>
                <a:spcPts val="3607"/>
              </a:lnSpc>
              <a:spcBef>
                <a:spcPct val="0"/>
              </a:spcBef>
            </a:pPr>
            <a:r>
              <a:rPr lang="en-US" sz="2576">
                <a:solidFill>
                  <a:srgbClr val="FFFFFF"/>
                </a:solidFill>
                <a:latin typeface="Raleway"/>
                <a:ea typeface="Raleway"/>
                <a:cs typeface="Raleway"/>
                <a:sym typeface="Raleway"/>
              </a:rPr>
              <a:t>The dataset is divided into three subsets: training, validation, and testing. This split is implemented using a custom function that partitions the dataset after shuffling to ensure a balanced and unbiased distribution. The training set is used to train the CNN model, the validation set is used to monitor performance during training, and the test set is used for final evaluation on unseen data. Using separate subsets helps assess the model’s generalization ability and prevents data leakage.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9659">
            <a:off x="13657295" y="5107819"/>
            <a:ext cx="5177018" cy="4660282"/>
          </a:xfrm>
          <a:custGeom>
            <a:avLst/>
            <a:gdLst/>
            <a:ahLst/>
            <a:cxnLst/>
            <a:rect r="r" b="b" t="t" l="l"/>
            <a:pathLst>
              <a:path h="4660282" w="5177018">
                <a:moveTo>
                  <a:pt x="0" y="0"/>
                </a:moveTo>
                <a:lnTo>
                  <a:pt x="5177018" y="0"/>
                </a:lnTo>
                <a:lnTo>
                  <a:pt x="5177018" y="4660282"/>
                </a:lnTo>
                <a:lnTo>
                  <a:pt x="0" y="4660282"/>
                </a:lnTo>
                <a:lnTo>
                  <a:pt x="0" y="0"/>
                </a:lnTo>
                <a:close/>
              </a:path>
            </a:pathLst>
          </a:custGeom>
          <a:blipFill>
            <a:blip r:embed="rId4"/>
            <a:stretch>
              <a:fillRect l="0" t="0" r="0" b="0"/>
            </a:stretch>
          </a:blipFill>
        </p:spPr>
      </p:sp>
      <p:sp>
        <p:nvSpPr>
          <p:cNvPr name="Freeform 4" id="4"/>
          <p:cNvSpPr/>
          <p:nvPr/>
        </p:nvSpPr>
        <p:spPr>
          <a:xfrm flipH="false" flipV="false" rot="0">
            <a:off x="10414193" y="566252"/>
            <a:ext cx="8099584" cy="4577248"/>
          </a:xfrm>
          <a:custGeom>
            <a:avLst/>
            <a:gdLst/>
            <a:ahLst/>
            <a:cxnLst/>
            <a:rect r="r" b="b" t="t" l="l"/>
            <a:pathLst>
              <a:path h="4577248" w="8099584">
                <a:moveTo>
                  <a:pt x="0" y="0"/>
                </a:moveTo>
                <a:lnTo>
                  <a:pt x="8099584" y="0"/>
                </a:lnTo>
                <a:lnTo>
                  <a:pt x="8099584" y="4577248"/>
                </a:lnTo>
                <a:lnTo>
                  <a:pt x="0" y="4577248"/>
                </a:lnTo>
                <a:lnTo>
                  <a:pt x="0" y="0"/>
                </a:lnTo>
                <a:close/>
              </a:path>
            </a:pathLst>
          </a:custGeom>
          <a:blipFill>
            <a:blip r:embed="rId5"/>
            <a:stretch>
              <a:fillRect l="0" t="0" r="0" b="0"/>
            </a:stretch>
          </a:blipFill>
        </p:spPr>
      </p:sp>
      <p:sp>
        <p:nvSpPr>
          <p:cNvPr name="TextBox 5" id="5"/>
          <p:cNvSpPr txBox="true"/>
          <p:nvPr/>
        </p:nvSpPr>
        <p:spPr>
          <a:xfrm rot="0">
            <a:off x="559284" y="1276883"/>
            <a:ext cx="6459864" cy="3232186"/>
          </a:xfrm>
          <a:prstGeom prst="rect">
            <a:avLst/>
          </a:prstGeom>
        </p:spPr>
        <p:txBody>
          <a:bodyPr anchor="t" rtlCol="false" tIns="0" lIns="0" bIns="0" rIns="0">
            <a:spAutoFit/>
          </a:bodyPr>
          <a:lstStyle/>
          <a:p>
            <a:pPr algn="l">
              <a:lnSpc>
                <a:spcPts val="8425"/>
              </a:lnSpc>
            </a:pPr>
            <a:r>
              <a:rPr lang="en-US" sz="7729">
                <a:solidFill>
                  <a:srgbClr val="FFFFFF"/>
                </a:solidFill>
                <a:latin typeface="Anton"/>
                <a:ea typeface="Anton"/>
                <a:cs typeface="Anton"/>
                <a:sym typeface="Anton"/>
              </a:rPr>
              <a:t>PREPROCESSING &amp; DATA AUGMENTATION</a:t>
            </a:r>
          </a:p>
        </p:txBody>
      </p:sp>
      <p:sp>
        <p:nvSpPr>
          <p:cNvPr name="TextBox 6" id="6"/>
          <p:cNvSpPr txBox="true"/>
          <p:nvPr/>
        </p:nvSpPr>
        <p:spPr>
          <a:xfrm rot="0">
            <a:off x="559284" y="5311931"/>
            <a:ext cx="12553193" cy="3946369"/>
          </a:xfrm>
          <a:prstGeom prst="rect">
            <a:avLst/>
          </a:prstGeom>
        </p:spPr>
        <p:txBody>
          <a:bodyPr anchor="t" rtlCol="false" tIns="0" lIns="0" bIns="0" rIns="0">
            <a:spAutoFit/>
          </a:bodyPr>
          <a:lstStyle/>
          <a:p>
            <a:pPr algn="l">
              <a:lnSpc>
                <a:spcPts val="3508"/>
              </a:lnSpc>
            </a:pPr>
            <a:r>
              <a:rPr lang="en-US" sz="2506">
                <a:solidFill>
                  <a:srgbClr val="FFFFFF"/>
                </a:solidFill>
                <a:latin typeface="Arimo"/>
                <a:ea typeface="Arimo"/>
                <a:cs typeface="Arimo"/>
                <a:sym typeface="Arimo"/>
              </a:rPr>
              <a:t>Before training the model, the image data is preprocessed to ensure consistency and improve learning performance.</a:t>
            </a:r>
          </a:p>
          <a:p>
            <a:pPr algn="l">
              <a:lnSpc>
                <a:spcPts val="3508"/>
              </a:lnSpc>
            </a:pPr>
            <a:r>
              <a:rPr lang="en-US" sz="2506">
                <a:solidFill>
                  <a:srgbClr val="FFFFFF"/>
                </a:solidFill>
                <a:latin typeface="Arimo"/>
                <a:ea typeface="Arimo"/>
                <a:cs typeface="Arimo"/>
                <a:sym typeface="Arimo"/>
              </a:rPr>
              <a:t> All images are rescaled by normalizing pixel values from the range 0–255 to 0–1, which helps stabilize and speed up the training process.</a:t>
            </a:r>
          </a:p>
          <a:p>
            <a:pPr algn="l">
              <a:lnSpc>
                <a:spcPts val="3508"/>
              </a:lnSpc>
            </a:pPr>
            <a:r>
              <a:rPr lang="en-US" sz="2506">
                <a:solidFill>
                  <a:srgbClr val="FFFFFF"/>
                </a:solidFill>
                <a:latin typeface="Arimo"/>
                <a:ea typeface="Arimo"/>
                <a:cs typeface="Arimo"/>
                <a:sym typeface="Arimo"/>
              </a:rPr>
              <a:t>In addition, data augmentation techniques are applied during training to increase data variability.</a:t>
            </a:r>
          </a:p>
          <a:p>
            <a:pPr algn="l">
              <a:lnSpc>
                <a:spcPts val="3508"/>
              </a:lnSpc>
            </a:pPr>
            <a:r>
              <a:rPr lang="en-US" sz="2506">
                <a:solidFill>
                  <a:srgbClr val="FFFFFF"/>
                </a:solidFill>
                <a:latin typeface="Arimo"/>
                <a:ea typeface="Arimo"/>
                <a:cs typeface="Arimo"/>
                <a:sym typeface="Arimo"/>
              </a:rPr>
              <a:t> These techniques include random flipping and random rotation of images, which help reduce overfitting and improve the model’s ability to generalize to unseen data.</a:t>
            </a:r>
          </a:p>
          <a:p>
            <a:pPr algn="l">
              <a:lnSpc>
                <a:spcPts val="350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5470" y="4146235"/>
            <a:ext cx="3685356" cy="1431063"/>
            <a:chOff x="0" y="0"/>
            <a:chExt cx="812800" cy="315619"/>
          </a:xfrm>
        </p:grpSpPr>
        <p:sp>
          <p:nvSpPr>
            <p:cNvPr name="Freeform 4" id="4"/>
            <p:cNvSpPr/>
            <p:nvPr/>
          </p:nvSpPr>
          <p:spPr>
            <a:xfrm flipH="false" flipV="false" rot="0">
              <a:off x="0" y="0"/>
              <a:ext cx="812800" cy="315619"/>
            </a:xfrm>
            <a:custGeom>
              <a:avLst/>
              <a:gdLst/>
              <a:ahLst/>
              <a:cxnLst/>
              <a:rect r="r" b="b" t="t" l="l"/>
              <a:pathLst>
                <a:path h="315619" w="812800">
                  <a:moveTo>
                    <a:pt x="0" y="0"/>
                  </a:moveTo>
                  <a:lnTo>
                    <a:pt x="812800" y="0"/>
                  </a:lnTo>
                  <a:lnTo>
                    <a:pt x="812800" y="315619"/>
                  </a:lnTo>
                  <a:lnTo>
                    <a:pt x="0" y="315619"/>
                  </a:lnTo>
                  <a:close/>
                </a:path>
              </a:pathLst>
            </a:custGeom>
            <a:gradFill rotWithShape="true">
              <a:gsLst>
                <a:gs pos="0">
                  <a:srgbClr val="365E93">
                    <a:alpha val="56000"/>
                  </a:srgbClr>
                </a:gs>
                <a:gs pos="100000">
                  <a:srgbClr val="AF2BA5">
                    <a:alpha val="56000"/>
                  </a:srgbClr>
                </a:gs>
              </a:gsLst>
              <a:lin ang="0"/>
            </a:gradFill>
          </p:spPr>
        </p:sp>
        <p:sp>
          <p:nvSpPr>
            <p:cNvPr name="TextBox 5" id="5"/>
            <p:cNvSpPr txBox="true"/>
            <p:nvPr/>
          </p:nvSpPr>
          <p:spPr>
            <a:xfrm>
              <a:off x="0" y="-38100"/>
              <a:ext cx="812800" cy="35371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301322" y="4146235"/>
            <a:ext cx="3685356" cy="1431063"/>
            <a:chOff x="0" y="0"/>
            <a:chExt cx="812800" cy="315619"/>
          </a:xfrm>
        </p:grpSpPr>
        <p:sp>
          <p:nvSpPr>
            <p:cNvPr name="Freeform 7" id="7"/>
            <p:cNvSpPr/>
            <p:nvPr/>
          </p:nvSpPr>
          <p:spPr>
            <a:xfrm flipH="false" flipV="false" rot="0">
              <a:off x="0" y="0"/>
              <a:ext cx="812800" cy="315619"/>
            </a:xfrm>
            <a:custGeom>
              <a:avLst/>
              <a:gdLst/>
              <a:ahLst/>
              <a:cxnLst/>
              <a:rect r="r" b="b" t="t" l="l"/>
              <a:pathLst>
                <a:path h="315619" w="812800">
                  <a:moveTo>
                    <a:pt x="0" y="0"/>
                  </a:moveTo>
                  <a:lnTo>
                    <a:pt x="812800" y="0"/>
                  </a:lnTo>
                  <a:lnTo>
                    <a:pt x="812800" y="315619"/>
                  </a:lnTo>
                  <a:lnTo>
                    <a:pt x="0" y="315619"/>
                  </a:lnTo>
                  <a:close/>
                </a:path>
              </a:pathLst>
            </a:custGeom>
            <a:gradFill rotWithShape="true">
              <a:gsLst>
                <a:gs pos="0">
                  <a:srgbClr val="365E93">
                    <a:alpha val="56000"/>
                  </a:srgbClr>
                </a:gs>
                <a:gs pos="100000">
                  <a:srgbClr val="AF2BA5">
                    <a:alpha val="56000"/>
                  </a:srgbClr>
                </a:gs>
              </a:gsLst>
              <a:lin ang="0"/>
            </a:gradFill>
          </p:spPr>
        </p:sp>
        <p:sp>
          <p:nvSpPr>
            <p:cNvPr name="TextBox 8" id="8"/>
            <p:cNvSpPr txBox="true"/>
            <p:nvPr/>
          </p:nvSpPr>
          <p:spPr>
            <a:xfrm>
              <a:off x="0" y="-38100"/>
              <a:ext cx="812800" cy="35371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2848456" y="4146235"/>
            <a:ext cx="3685356" cy="1431063"/>
            <a:chOff x="0" y="0"/>
            <a:chExt cx="812800" cy="315619"/>
          </a:xfrm>
        </p:grpSpPr>
        <p:sp>
          <p:nvSpPr>
            <p:cNvPr name="Freeform 10" id="10"/>
            <p:cNvSpPr/>
            <p:nvPr/>
          </p:nvSpPr>
          <p:spPr>
            <a:xfrm flipH="false" flipV="false" rot="0">
              <a:off x="0" y="0"/>
              <a:ext cx="812800" cy="315619"/>
            </a:xfrm>
            <a:custGeom>
              <a:avLst/>
              <a:gdLst/>
              <a:ahLst/>
              <a:cxnLst/>
              <a:rect r="r" b="b" t="t" l="l"/>
              <a:pathLst>
                <a:path h="315619" w="812800">
                  <a:moveTo>
                    <a:pt x="0" y="0"/>
                  </a:moveTo>
                  <a:lnTo>
                    <a:pt x="812800" y="0"/>
                  </a:lnTo>
                  <a:lnTo>
                    <a:pt x="812800" y="315619"/>
                  </a:lnTo>
                  <a:lnTo>
                    <a:pt x="0" y="315619"/>
                  </a:lnTo>
                  <a:close/>
                </a:path>
              </a:pathLst>
            </a:custGeom>
            <a:gradFill rotWithShape="true">
              <a:gsLst>
                <a:gs pos="0">
                  <a:srgbClr val="365E93">
                    <a:alpha val="56000"/>
                  </a:srgbClr>
                </a:gs>
                <a:gs pos="100000">
                  <a:srgbClr val="AF2BA5">
                    <a:alpha val="56000"/>
                  </a:srgbClr>
                </a:gs>
              </a:gsLst>
              <a:lin ang="0"/>
            </a:gradFill>
          </p:spPr>
        </p:sp>
        <p:sp>
          <p:nvSpPr>
            <p:cNvPr name="TextBox 11" id="11"/>
            <p:cNvSpPr txBox="true"/>
            <p:nvPr/>
          </p:nvSpPr>
          <p:spPr>
            <a:xfrm>
              <a:off x="0" y="-38100"/>
              <a:ext cx="812800" cy="353719"/>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5440826" y="4880817"/>
            <a:ext cx="1860496" cy="0"/>
          </a:xfrm>
          <a:prstGeom prst="line">
            <a:avLst/>
          </a:prstGeom>
          <a:ln cap="flat" w="38100">
            <a:solidFill>
              <a:srgbClr val="FFFFFF"/>
            </a:solidFill>
            <a:prstDash val="solid"/>
            <a:headEnd type="diamond" len="lg" w="lg"/>
            <a:tailEnd type="diamond" len="lg" w="lg"/>
          </a:ln>
        </p:spPr>
      </p:sp>
      <p:sp>
        <p:nvSpPr>
          <p:cNvPr name="AutoShape 13" id="13"/>
          <p:cNvSpPr/>
          <p:nvPr/>
        </p:nvSpPr>
        <p:spPr>
          <a:xfrm>
            <a:off x="10986678" y="4861767"/>
            <a:ext cx="1860496" cy="0"/>
          </a:xfrm>
          <a:prstGeom prst="line">
            <a:avLst/>
          </a:prstGeom>
          <a:ln cap="flat" w="38100">
            <a:solidFill>
              <a:srgbClr val="FFFFFF"/>
            </a:solidFill>
            <a:prstDash val="solid"/>
            <a:headEnd type="diamond" len="lg" w="lg"/>
            <a:tailEnd type="diamond" len="lg" w="lg"/>
          </a:ln>
        </p:spPr>
      </p:sp>
      <p:sp>
        <p:nvSpPr>
          <p:cNvPr name="TextBox 14" id="14"/>
          <p:cNvSpPr txBox="true"/>
          <p:nvPr/>
        </p:nvSpPr>
        <p:spPr>
          <a:xfrm rot="0">
            <a:off x="6123501" y="432453"/>
            <a:ext cx="6040997" cy="2216380"/>
          </a:xfrm>
          <a:prstGeom prst="rect">
            <a:avLst/>
          </a:prstGeom>
        </p:spPr>
        <p:txBody>
          <a:bodyPr anchor="t" rtlCol="false" tIns="0" lIns="0" bIns="0" rIns="0">
            <a:spAutoFit/>
          </a:bodyPr>
          <a:lstStyle/>
          <a:p>
            <a:pPr algn="ctr">
              <a:lnSpc>
                <a:spcPts val="8688"/>
              </a:lnSpc>
            </a:pPr>
            <a:r>
              <a:rPr lang="en-US" sz="7971">
                <a:solidFill>
                  <a:srgbClr val="FFFFFF"/>
                </a:solidFill>
                <a:latin typeface="Anton"/>
                <a:ea typeface="Anton"/>
                <a:cs typeface="Anton"/>
                <a:sym typeface="Anton"/>
              </a:rPr>
              <a:t>MODEL ARCHITECTURE</a:t>
            </a:r>
          </a:p>
        </p:txBody>
      </p:sp>
      <p:sp>
        <p:nvSpPr>
          <p:cNvPr name="TextBox 15" id="15"/>
          <p:cNvSpPr txBox="true"/>
          <p:nvPr/>
        </p:nvSpPr>
        <p:spPr>
          <a:xfrm rot="0">
            <a:off x="2061497" y="4445090"/>
            <a:ext cx="3073303" cy="842878"/>
          </a:xfrm>
          <a:prstGeom prst="rect">
            <a:avLst/>
          </a:prstGeom>
        </p:spPr>
        <p:txBody>
          <a:bodyPr anchor="t" rtlCol="false" tIns="0" lIns="0" bIns="0" rIns="0">
            <a:spAutoFit/>
          </a:bodyPr>
          <a:lstStyle/>
          <a:p>
            <a:pPr algn="ctr">
              <a:lnSpc>
                <a:spcPts val="3246"/>
              </a:lnSpc>
            </a:pPr>
            <a:r>
              <a:rPr lang="en-US" b="true" sz="2925">
                <a:solidFill>
                  <a:srgbClr val="FFFFFF"/>
                </a:solidFill>
                <a:latin typeface="Raleway Bold"/>
                <a:ea typeface="Raleway Bold"/>
                <a:cs typeface="Raleway Bold"/>
                <a:sym typeface="Raleway Bold"/>
              </a:rPr>
              <a:t>CNN Architecture</a:t>
            </a:r>
          </a:p>
        </p:txBody>
      </p:sp>
      <p:sp>
        <p:nvSpPr>
          <p:cNvPr name="TextBox 16" id="16"/>
          <p:cNvSpPr txBox="true"/>
          <p:nvPr/>
        </p:nvSpPr>
        <p:spPr>
          <a:xfrm rot="0">
            <a:off x="547074" y="5520148"/>
            <a:ext cx="5874901" cy="3011629"/>
          </a:xfrm>
          <a:prstGeom prst="rect">
            <a:avLst/>
          </a:prstGeom>
        </p:spPr>
        <p:txBody>
          <a:bodyPr anchor="t" rtlCol="false" tIns="0" lIns="0" bIns="0" rIns="0">
            <a:spAutoFit/>
          </a:bodyPr>
          <a:lstStyle/>
          <a:p>
            <a:pPr algn="ctr">
              <a:lnSpc>
                <a:spcPts val="3465"/>
              </a:lnSpc>
            </a:pPr>
          </a:p>
          <a:p>
            <a:pPr algn="ctr">
              <a:lnSpc>
                <a:spcPts val="3465"/>
              </a:lnSpc>
            </a:pPr>
            <a:r>
              <a:rPr lang="en-US" sz="2475">
                <a:solidFill>
                  <a:srgbClr val="FFFFFF"/>
                </a:solidFill>
                <a:latin typeface="Raleway"/>
                <a:ea typeface="Raleway"/>
                <a:cs typeface="Raleway"/>
                <a:sym typeface="Raleway"/>
              </a:rPr>
              <a:t> Th</a:t>
            </a:r>
            <a:r>
              <a:rPr lang="en-US" sz="2475">
                <a:solidFill>
                  <a:srgbClr val="FFFFFF"/>
                </a:solidFill>
                <a:latin typeface="Raleway"/>
                <a:ea typeface="Raleway"/>
                <a:cs typeface="Raleway"/>
                <a:sym typeface="Raleway"/>
              </a:rPr>
              <a:t>e model is built using a Convolutional Neural Network (CNN) implemented with Keras Sequential API to process RGB images and extract features automatically.</a:t>
            </a:r>
          </a:p>
          <a:p>
            <a:pPr algn="ctr">
              <a:lnSpc>
                <a:spcPts val="3465"/>
              </a:lnSpc>
              <a:spcBef>
                <a:spcPct val="0"/>
              </a:spcBef>
            </a:pPr>
          </a:p>
        </p:txBody>
      </p:sp>
      <p:sp>
        <p:nvSpPr>
          <p:cNvPr name="TextBox 17" id="17"/>
          <p:cNvSpPr txBox="true"/>
          <p:nvPr/>
        </p:nvSpPr>
        <p:spPr>
          <a:xfrm rot="0">
            <a:off x="7607349" y="4445090"/>
            <a:ext cx="3073303" cy="842878"/>
          </a:xfrm>
          <a:prstGeom prst="rect">
            <a:avLst/>
          </a:prstGeom>
        </p:spPr>
        <p:txBody>
          <a:bodyPr anchor="t" rtlCol="false" tIns="0" lIns="0" bIns="0" rIns="0">
            <a:spAutoFit/>
          </a:bodyPr>
          <a:lstStyle/>
          <a:p>
            <a:pPr algn="ctr">
              <a:lnSpc>
                <a:spcPts val="3246"/>
              </a:lnSpc>
            </a:pPr>
            <a:r>
              <a:rPr lang="en-US" b="true" sz="2925">
                <a:solidFill>
                  <a:srgbClr val="FFFFFF"/>
                </a:solidFill>
                <a:latin typeface="Raleway Bold"/>
                <a:ea typeface="Raleway Bold"/>
                <a:cs typeface="Raleway Bold"/>
                <a:sym typeface="Raleway Bold"/>
              </a:rPr>
              <a:t>Convolutional Layers</a:t>
            </a:r>
          </a:p>
        </p:txBody>
      </p:sp>
      <p:sp>
        <p:nvSpPr>
          <p:cNvPr name="TextBox 18" id="18"/>
          <p:cNvSpPr txBox="true"/>
          <p:nvPr/>
        </p:nvSpPr>
        <p:spPr>
          <a:xfrm rot="0">
            <a:off x="6922883" y="5586833"/>
            <a:ext cx="5241615" cy="3232675"/>
          </a:xfrm>
          <a:prstGeom prst="rect">
            <a:avLst/>
          </a:prstGeom>
        </p:spPr>
        <p:txBody>
          <a:bodyPr anchor="t" rtlCol="false" tIns="0" lIns="0" bIns="0" rIns="0">
            <a:spAutoFit/>
          </a:bodyPr>
          <a:lstStyle/>
          <a:p>
            <a:pPr algn="ctr">
              <a:lnSpc>
                <a:spcPts val="3250"/>
              </a:lnSpc>
            </a:pPr>
          </a:p>
          <a:p>
            <a:pPr algn="ctr">
              <a:lnSpc>
                <a:spcPts val="3250"/>
              </a:lnSpc>
            </a:pPr>
            <a:r>
              <a:rPr lang="en-US" sz="2321">
                <a:solidFill>
                  <a:srgbClr val="FFFFFF"/>
                </a:solidFill>
                <a:latin typeface="Raleway"/>
                <a:ea typeface="Raleway"/>
                <a:cs typeface="Raleway"/>
                <a:sym typeface="Raleway"/>
              </a:rPr>
              <a:t> Multiple Conv2D layers with increasing filters are used, followed by MaxPooling2D layers to reduce spatial dimensions and computational complexity. ReLU activation is applied to improve learning efficiency.</a:t>
            </a:r>
          </a:p>
          <a:p>
            <a:pPr algn="ctr">
              <a:lnSpc>
                <a:spcPts val="3250"/>
              </a:lnSpc>
              <a:spcBef>
                <a:spcPct val="0"/>
              </a:spcBef>
            </a:pPr>
          </a:p>
        </p:txBody>
      </p:sp>
      <p:sp>
        <p:nvSpPr>
          <p:cNvPr name="TextBox 19" id="19"/>
          <p:cNvSpPr txBox="true"/>
          <p:nvPr/>
        </p:nvSpPr>
        <p:spPr>
          <a:xfrm rot="0">
            <a:off x="13154482" y="4445090"/>
            <a:ext cx="2972542" cy="842878"/>
          </a:xfrm>
          <a:prstGeom prst="rect">
            <a:avLst/>
          </a:prstGeom>
        </p:spPr>
        <p:txBody>
          <a:bodyPr anchor="t" rtlCol="false" tIns="0" lIns="0" bIns="0" rIns="0">
            <a:spAutoFit/>
          </a:bodyPr>
          <a:lstStyle/>
          <a:p>
            <a:pPr algn="ctr">
              <a:lnSpc>
                <a:spcPts val="3246"/>
              </a:lnSpc>
            </a:pPr>
            <a:r>
              <a:rPr lang="en-US" b="true" sz="2925">
                <a:solidFill>
                  <a:srgbClr val="FFFFFF"/>
                </a:solidFill>
                <a:latin typeface="Raleway Bold"/>
                <a:ea typeface="Raleway Bold"/>
                <a:cs typeface="Raleway Bold"/>
                <a:sym typeface="Raleway Bold"/>
              </a:rPr>
              <a:t>Classification Layer</a:t>
            </a:r>
          </a:p>
        </p:txBody>
      </p:sp>
      <p:sp>
        <p:nvSpPr>
          <p:cNvPr name="TextBox 20" id="20"/>
          <p:cNvSpPr txBox="true"/>
          <p:nvPr/>
        </p:nvSpPr>
        <p:spPr>
          <a:xfrm rot="0">
            <a:off x="12669324" y="5577308"/>
            <a:ext cx="4868222" cy="2547778"/>
          </a:xfrm>
          <a:prstGeom prst="rect">
            <a:avLst/>
          </a:prstGeom>
        </p:spPr>
        <p:txBody>
          <a:bodyPr anchor="t" rtlCol="false" tIns="0" lIns="0" bIns="0" rIns="0">
            <a:spAutoFit/>
          </a:bodyPr>
          <a:lstStyle/>
          <a:p>
            <a:pPr algn="ctr">
              <a:lnSpc>
                <a:spcPts val="3407"/>
              </a:lnSpc>
            </a:pPr>
          </a:p>
          <a:p>
            <a:pPr algn="ctr">
              <a:lnSpc>
                <a:spcPts val="3407"/>
              </a:lnSpc>
              <a:spcBef>
                <a:spcPct val="0"/>
              </a:spcBef>
            </a:pPr>
            <a:r>
              <a:rPr lang="en-US" sz="2433">
                <a:solidFill>
                  <a:srgbClr val="FFFFFF"/>
                </a:solidFill>
                <a:latin typeface="Raleway"/>
                <a:ea typeface="Raleway"/>
                <a:cs typeface="Raleway"/>
                <a:sym typeface="Raleway"/>
              </a:rPr>
              <a:t> Gl</a:t>
            </a:r>
            <a:r>
              <a:rPr lang="en-US" sz="2433">
                <a:solidFill>
                  <a:srgbClr val="FFFFFF"/>
                </a:solidFill>
                <a:latin typeface="Raleway"/>
                <a:ea typeface="Raleway"/>
                <a:cs typeface="Raleway"/>
                <a:sym typeface="Raleway"/>
              </a:rPr>
              <a:t>obal Average Pooling is applied to reduce overfitting, followed by a Dense layer with Softmax activation to output class probabilities.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DAG7_SBltYY</dc:identifier>
  <dcterms:modified xsi:type="dcterms:W3CDTF">2011-08-01T06:04:30Z</dcterms:modified>
  <cp:revision>1</cp:revision>
  <dc:title>Metaverse</dc:title>
</cp:coreProperties>
</file>